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m4a" ContentType="audio/mp4"/>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57" r:id="rId3"/>
    <p:sldId id="256" r:id="rId4"/>
    <p:sldId id="258" r:id="rId5"/>
    <p:sldId id="261" r:id="rId6"/>
    <p:sldId id="260" r:id="rId7"/>
    <p:sldId id="262" r:id="rId8"/>
    <p:sldId id="267" r:id="rId9"/>
    <p:sldId id="265"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0" autoAdjust="0"/>
    <p:restoredTop sz="50067"/>
  </p:normalViewPr>
  <p:slideViewPr>
    <p:cSldViewPr snapToGrid="0" snapToObjects="1">
      <p:cViewPr>
        <p:scale>
          <a:sx n="56" d="100"/>
          <a:sy n="56" d="100"/>
        </p:scale>
        <p:origin x="2528" y="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64E4E-F156-4B42-9165-51CA8EEFB528}" type="datetimeFigureOut">
              <a:rPr lang="en-US" smtClean="0"/>
              <a:t>10/24/16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7E1BF-8DAC-1C47-8B56-BADB667E0256}" type="slidenum">
              <a:rPr lang="en-US" smtClean="0"/>
              <a:t>‹#›</a:t>
            </a:fld>
            <a:endParaRPr lang="en-US" dirty="0"/>
          </a:p>
        </p:txBody>
      </p:sp>
    </p:spTree>
    <p:extLst>
      <p:ext uri="{BB962C8B-B14F-4D97-AF65-F5344CB8AC3E}">
        <p14:creationId xmlns:p14="http://schemas.microsoft.com/office/powerpoint/2010/main" val="954063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Aim</a:t>
            </a:r>
            <a:r>
              <a:rPr lang="en-US" dirty="0" smtClean="0"/>
              <a:t>: to set the scene</a:t>
            </a:r>
            <a:r>
              <a:rPr lang="en-US" baseline="0" dirty="0" smtClean="0"/>
              <a:t> for the short listening to follow. To describe a place from your past.</a:t>
            </a:r>
          </a:p>
          <a:p>
            <a:r>
              <a:rPr lang="en-US" b="1" i="0" baseline="0" dirty="0" smtClean="0"/>
              <a:t>Script: </a:t>
            </a:r>
            <a:r>
              <a:rPr lang="en-US" b="0" i="1" baseline="0" dirty="0" smtClean="0"/>
              <a:t>Describe what you can see. A typical suburban street.  What do you call a road which goes round in circle? A roundabout. And the building on the corner where you can see the doorway? That was once a bank. Can anyone guess where this is?</a:t>
            </a:r>
            <a:endParaRPr lang="en-US" b="1" i="1" dirty="0"/>
          </a:p>
        </p:txBody>
      </p:sp>
      <p:sp>
        <p:nvSpPr>
          <p:cNvPr id="4" name="Slide Number Placeholder 3"/>
          <p:cNvSpPr>
            <a:spLocks noGrp="1"/>
          </p:cNvSpPr>
          <p:nvPr>
            <p:ph type="sldNum" sz="quarter" idx="10"/>
          </p:nvPr>
        </p:nvSpPr>
        <p:spPr/>
        <p:txBody>
          <a:bodyPr/>
          <a:lstStyle/>
          <a:p>
            <a:fld id="{5177E1BF-8DAC-1C47-8B56-BADB667E0256}" type="slidenum">
              <a:rPr lang="en-US" smtClean="0"/>
              <a:t>1</a:t>
            </a:fld>
            <a:endParaRPr lang="en-US" dirty="0"/>
          </a:p>
        </p:txBody>
      </p:sp>
    </p:spTree>
    <p:extLst>
      <p:ext uri="{BB962C8B-B14F-4D97-AF65-F5344CB8AC3E}">
        <p14:creationId xmlns:p14="http://schemas.microsoft.com/office/powerpoint/2010/main" val="283177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Aim</a:t>
            </a:r>
            <a:r>
              <a:rPr lang="en-GB" dirty="0" smtClean="0"/>
              <a:t>: to talk about appearance &amp;</a:t>
            </a:r>
            <a:r>
              <a:rPr lang="en-GB" baseline="0" dirty="0" smtClean="0"/>
              <a:t> image/</a:t>
            </a:r>
            <a:r>
              <a:rPr lang="en-GB" dirty="0" smtClean="0"/>
              <a:t>to describe difference/change/talk</a:t>
            </a:r>
            <a:r>
              <a:rPr lang="en-GB" baseline="0" dirty="0" smtClean="0"/>
              <a:t> </a:t>
            </a:r>
            <a:r>
              <a:rPr lang="en-GB" dirty="0" smtClean="0"/>
              <a:t>This activity</a:t>
            </a:r>
            <a:r>
              <a:rPr lang="en-GB" baseline="0" dirty="0" smtClean="0"/>
              <a:t> can be adapted to level, with lower levels focussing on the physical differences and higher ones covering themes like age, attitudes, inter-personal relations etc. (and the word count adjusted accordingly).  You could prepare the task by introducing eliciting/introducing these themes:</a:t>
            </a:r>
          </a:p>
          <a:p>
            <a:r>
              <a:rPr lang="en-GB" b="1" baseline="0" dirty="0" smtClean="0"/>
              <a:t>Script: </a:t>
            </a:r>
            <a:r>
              <a:rPr lang="en-GB" b="0" i="1" baseline="0" dirty="0" smtClean="0"/>
              <a:t>Look at these two photos. The one on the left is from 1963. The one on the right is on the set of the promotional film made for  STRAWBERRY FIELDS in 1967.  How are they different?  </a:t>
            </a:r>
            <a:endParaRPr lang="en-GB" b="0" i="1" baseline="0" dirty="0" smtClean="0"/>
          </a:p>
          <a:p>
            <a:r>
              <a:rPr lang="en-GB" b="1" i="0" baseline="0" dirty="0" smtClean="0"/>
              <a:t>Elicit </a:t>
            </a:r>
            <a:r>
              <a:rPr lang="en-GB" b="1" i="0" baseline="0" dirty="0" smtClean="0"/>
              <a:t>responses that could include: </a:t>
            </a:r>
          </a:p>
          <a:p>
            <a:pPr marL="171450" indent="-171450">
              <a:buFont typeface="Arial" panose="020B0604020202020204" pitchFamily="34" charset="0"/>
              <a:buChar char="•"/>
            </a:pPr>
            <a:r>
              <a:rPr lang="en-GB" b="0" i="0" baseline="0" dirty="0" smtClean="0"/>
              <a:t>Colour v Black &amp; White (old to new/traditional to modern)</a:t>
            </a:r>
          </a:p>
          <a:p>
            <a:pPr marL="171450" indent="-171450">
              <a:buFont typeface="Arial" panose="020B0604020202020204" pitchFamily="34" charset="0"/>
              <a:buChar char="•"/>
            </a:pPr>
            <a:r>
              <a:rPr lang="en-GB" b="0" i="0" baseline="0" dirty="0" smtClean="0"/>
              <a:t>They stop wearing suits and dress differently. </a:t>
            </a:r>
          </a:p>
          <a:p>
            <a:pPr marL="171450" indent="-171450">
              <a:buFont typeface="Arial" panose="020B0604020202020204" pitchFamily="34" charset="0"/>
              <a:buChar char="•"/>
            </a:pPr>
            <a:r>
              <a:rPr lang="en-GB" b="0" i="0" baseline="0" dirty="0" smtClean="0"/>
              <a:t>They start the ‘hipster’ look (though with moustaches rather then beards!)</a:t>
            </a:r>
          </a:p>
          <a:p>
            <a:pPr marL="171450" indent="-171450">
              <a:buFont typeface="Arial" panose="020B0604020202020204" pitchFamily="34" charset="0"/>
              <a:buChar char="•"/>
            </a:pPr>
            <a:r>
              <a:rPr lang="en-GB" b="0" i="0" baseline="0" dirty="0" smtClean="0"/>
              <a:t>They appear less cheerful/relaxed</a:t>
            </a:r>
          </a:p>
          <a:p>
            <a:pPr marL="171450" indent="-171450">
              <a:buFont typeface="Arial" panose="020B0604020202020204" pitchFamily="34" charset="0"/>
              <a:buChar char="•"/>
            </a:pPr>
            <a:r>
              <a:rPr lang="en-GB" b="0" i="0" baseline="0" dirty="0" smtClean="0"/>
              <a:t>They no longer smile for the camera</a:t>
            </a:r>
          </a:p>
          <a:p>
            <a:pPr marL="171450" indent="-171450">
              <a:buFont typeface="Arial" panose="020B0604020202020204" pitchFamily="34" charset="0"/>
              <a:buChar char="•"/>
            </a:pPr>
            <a:r>
              <a:rPr lang="en-GB" b="0" i="0" baseline="0" dirty="0" smtClean="0"/>
              <a:t>They look like their new music – less formal, more experimental and rebellious</a:t>
            </a:r>
          </a:p>
          <a:p>
            <a:pPr marL="171450" indent="-171450">
              <a:buFont typeface="Arial" panose="020B0604020202020204" pitchFamily="34" charset="0"/>
              <a:buChar char="•"/>
            </a:pPr>
            <a:endParaRPr lang="en-GB" b="1" i="0" baseline="0" dirty="0" smtClean="0"/>
          </a:p>
          <a:p>
            <a:pPr marL="0" indent="0">
              <a:buFont typeface="Wingdings" charset="2"/>
              <a:buNone/>
            </a:pPr>
            <a:r>
              <a:rPr lang="en-GB" b="1" i="0" baseline="0" dirty="0" smtClean="0"/>
              <a:t>Script</a:t>
            </a:r>
            <a:r>
              <a:rPr lang="en-GB" b="1" i="0" baseline="0" dirty="0" smtClean="0"/>
              <a:t>:</a:t>
            </a:r>
          </a:p>
          <a:p>
            <a:pPr marL="171450" indent="-171450">
              <a:buFont typeface="Wingdings" charset="2"/>
              <a:buChar char="q"/>
            </a:pPr>
            <a:r>
              <a:rPr lang="en-GB" b="1" i="0" baseline="0" dirty="0" smtClean="0"/>
              <a:t> </a:t>
            </a:r>
            <a:r>
              <a:rPr lang="en-GB" sz="1200" b="0" i="1" kern="1200" baseline="0" dirty="0" smtClean="0">
                <a:solidFill>
                  <a:schemeClr val="tx1"/>
                </a:solidFill>
                <a:effectLst/>
                <a:latin typeface="+mn-lt"/>
                <a:ea typeface="+mn-ea"/>
                <a:cs typeface="+mn-cs"/>
              </a:rPr>
              <a:t>W</a:t>
            </a:r>
            <a:r>
              <a:rPr lang="en-GB" sz="1200" i="1" kern="1200" dirty="0" smtClean="0">
                <a:solidFill>
                  <a:schemeClr val="tx1"/>
                </a:solidFill>
                <a:effectLst/>
                <a:latin typeface="+mn-lt"/>
                <a:ea typeface="+mn-ea"/>
                <a:cs typeface="+mn-cs"/>
              </a:rPr>
              <a:t>ork </a:t>
            </a:r>
            <a:r>
              <a:rPr lang="en-GB" sz="1200" i="1" kern="1200" dirty="0" smtClean="0">
                <a:solidFill>
                  <a:schemeClr val="tx1"/>
                </a:solidFill>
                <a:effectLst/>
                <a:latin typeface="+mn-lt"/>
                <a:ea typeface="+mn-ea"/>
                <a:cs typeface="+mn-cs"/>
              </a:rPr>
              <a:t>in pairs. Each partner </a:t>
            </a:r>
            <a:r>
              <a:rPr lang="en-GB" sz="1200" i="1" kern="1200" dirty="0" smtClean="0">
                <a:solidFill>
                  <a:schemeClr val="tx1"/>
                </a:solidFill>
                <a:effectLst/>
                <a:latin typeface="+mn-lt"/>
                <a:ea typeface="+mn-ea"/>
                <a:cs typeface="+mn-cs"/>
              </a:rPr>
              <a:t>talks</a:t>
            </a:r>
            <a:r>
              <a:rPr lang="en-GB" sz="1200" i="1" kern="1200" baseline="0" dirty="0" smtClean="0">
                <a:solidFill>
                  <a:schemeClr val="tx1"/>
                </a:solidFill>
                <a:effectLst/>
                <a:latin typeface="+mn-lt"/>
                <a:ea typeface="+mn-ea"/>
                <a:cs typeface="+mn-cs"/>
              </a:rPr>
              <a:t> about one</a:t>
            </a:r>
            <a:r>
              <a:rPr lang="en-GB" sz="1200" i="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of the </a:t>
            </a:r>
            <a:r>
              <a:rPr lang="en-GB" sz="1200" i="1" kern="1200" dirty="0" smtClean="0">
                <a:solidFill>
                  <a:schemeClr val="tx1"/>
                </a:solidFill>
                <a:effectLst/>
                <a:latin typeface="+mn-lt"/>
                <a:ea typeface="+mn-ea"/>
                <a:cs typeface="+mn-cs"/>
              </a:rPr>
              <a:t>photo</a:t>
            </a:r>
            <a:r>
              <a:rPr lang="en-GB" sz="1200" i="1" kern="1200" baseline="0" dirty="0" smtClean="0">
                <a:solidFill>
                  <a:schemeClr val="tx1"/>
                </a:solidFill>
                <a:effectLst/>
                <a:latin typeface="+mn-lt"/>
                <a:ea typeface="+mn-ea"/>
                <a:cs typeface="+mn-cs"/>
              </a:rPr>
              <a:t> on the slide</a:t>
            </a:r>
            <a:r>
              <a:rPr lang="en-GB" sz="1200" i="1" kern="1200" dirty="0" smtClean="0">
                <a:solidFill>
                  <a:schemeClr val="tx1"/>
                </a:solidFill>
                <a:effectLst/>
                <a:latin typeface="+mn-lt"/>
                <a:ea typeface="+mn-ea"/>
                <a:cs typeface="+mn-cs"/>
              </a:rPr>
              <a:t>. </a:t>
            </a:r>
          </a:p>
          <a:p>
            <a:pPr marL="171450" indent="-171450">
              <a:buFont typeface="Wingdings" charset="2"/>
              <a:buChar char="q"/>
            </a:pPr>
            <a:r>
              <a:rPr lang="en-GB" sz="1200" i="1" kern="1200" dirty="0" smtClean="0">
                <a:solidFill>
                  <a:schemeClr val="tx1"/>
                </a:solidFill>
                <a:effectLst/>
                <a:latin typeface="+mn-lt"/>
                <a:ea typeface="+mn-ea"/>
                <a:cs typeface="+mn-cs"/>
              </a:rPr>
              <a:t> Describe </a:t>
            </a:r>
            <a:r>
              <a:rPr lang="en-GB" sz="1200" i="1" kern="1200" dirty="0" smtClean="0">
                <a:solidFill>
                  <a:schemeClr val="tx1"/>
                </a:solidFill>
                <a:effectLst/>
                <a:latin typeface="+mn-lt"/>
                <a:ea typeface="+mn-ea"/>
                <a:cs typeface="+mn-cs"/>
              </a:rPr>
              <a:t>one you can see to your partner. </a:t>
            </a:r>
            <a:endParaRPr lang="en-GB" sz="1200" i="1" kern="1200" dirty="0" smtClean="0">
              <a:solidFill>
                <a:schemeClr val="tx1"/>
              </a:solidFill>
              <a:effectLst/>
              <a:latin typeface="+mn-lt"/>
              <a:ea typeface="+mn-ea"/>
              <a:cs typeface="+mn-cs"/>
            </a:endParaRPr>
          </a:p>
          <a:p>
            <a:pPr marL="171450" indent="-171450">
              <a:buFont typeface="Wingdings" charset="2"/>
              <a:buChar char="q"/>
            </a:pPr>
            <a:r>
              <a:rPr lang="en-GB" sz="1200" i="1" kern="1200" dirty="0" smtClean="0">
                <a:solidFill>
                  <a:schemeClr val="tx1"/>
                </a:solidFill>
                <a:effectLst/>
                <a:latin typeface="+mn-lt"/>
                <a:ea typeface="+mn-ea"/>
                <a:cs typeface="+mn-cs"/>
              </a:rPr>
              <a:t> Ask </a:t>
            </a:r>
            <a:r>
              <a:rPr lang="en-GB" sz="1200" i="1" kern="1200" dirty="0" smtClean="0">
                <a:solidFill>
                  <a:schemeClr val="tx1"/>
                </a:solidFill>
                <a:effectLst/>
                <a:latin typeface="+mn-lt"/>
                <a:ea typeface="+mn-ea"/>
                <a:cs typeface="+mn-cs"/>
              </a:rPr>
              <a:t>your partner about his/her photo: e.g. ‘In my image The Beatles are wearing ties? What about in </a:t>
            </a:r>
            <a:r>
              <a:rPr lang="en-GB" sz="1200" i="1" kern="1200" dirty="0" smtClean="0">
                <a:solidFill>
                  <a:schemeClr val="tx1"/>
                </a:solidFill>
                <a:effectLst/>
                <a:latin typeface="+mn-lt"/>
                <a:ea typeface="+mn-ea"/>
                <a:cs typeface="+mn-cs"/>
              </a:rPr>
              <a:t>yours?  </a:t>
            </a:r>
            <a:r>
              <a:rPr lang="en-GB" sz="1200" i="1" kern="1200" dirty="0" smtClean="0">
                <a:solidFill>
                  <a:schemeClr val="tx1"/>
                </a:solidFill>
                <a:effectLst/>
                <a:latin typeface="+mn-lt"/>
                <a:ea typeface="+mn-ea"/>
                <a:cs typeface="+mn-cs"/>
              </a:rPr>
              <a:t>No, in mine they are all wearing different clothes.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Before you start let’s all practise rising intonation. Repeat after me, ‘What about in yours?’   Remember that the stress comes on ‘yours’.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77E1BF-8DAC-1C47-8B56-BADB667E0256}" type="slidenum">
              <a:rPr lang="en-US" smtClean="0"/>
              <a:t>10</a:t>
            </a:fld>
            <a:endParaRPr lang="en-US" dirty="0"/>
          </a:p>
        </p:txBody>
      </p:sp>
    </p:spTree>
    <p:extLst>
      <p:ext uri="{BB962C8B-B14F-4D97-AF65-F5344CB8AC3E}">
        <p14:creationId xmlns:p14="http://schemas.microsoft.com/office/powerpoint/2010/main" val="76620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charset="2"/>
              <a:buChar char="q"/>
              <a:tabLst/>
              <a:defRPr/>
            </a:pPr>
            <a:r>
              <a:rPr lang="en-US" i="0" dirty="0" smtClean="0"/>
              <a:t>A</a:t>
            </a:r>
            <a:r>
              <a:rPr lang="en-US" i="0" baseline="0" dirty="0" smtClean="0"/>
              <a:t> good way to finish the class is to play the opening one more time – also helps to reinforce new vocabulary etc</a:t>
            </a:r>
            <a:r>
              <a:rPr lang="en-US" i="0" baseline="0" dirty="0" smtClean="0"/>
              <a:t>.</a:t>
            </a:r>
          </a:p>
          <a:p>
            <a:pPr marL="171450" marR="0" indent="-171450" algn="l" defTabSz="457200" rtl="0" eaLnBrk="1" fontAlgn="auto" latinLnBrk="0" hangingPunct="1">
              <a:lnSpc>
                <a:spcPct val="100000"/>
              </a:lnSpc>
              <a:spcBef>
                <a:spcPts val="0"/>
              </a:spcBef>
              <a:spcAft>
                <a:spcPts val="0"/>
              </a:spcAft>
              <a:buClrTx/>
              <a:buSzTx/>
              <a:buFont typeface="Wingdings" charset="2"/>
              <a:buChar char="q"/>
              <a:tabLst/>
              <a:defRPr/>
            </a:pPr>
            <a:r>
              <a:rPr lang="en-US" i="0" baseline="0" dirty="0" smtClean="0"/>
              <a:t>Direct to this cloze activity: http://</a:t>
            </a:r>
            <a:r>
              <a:rPr lang="en-US" i="0" baseline="0" dirty="0" err="1" smtClean="0"/>
              <a:t>tiny.cc</a:t>
            </a:r>
            <a:r>
              <a:rPr lang="en-US" i="0" baseline="0" dirty="0" smtClean="0"/>
              <a:t>/5z69fy</a:t>
            </a:r>
          </a:p>
          <a:p>
            <a:pPr marL="171450" indent="-171450" rtl="0">
              <a:buFont typeface="Wingdings" charset="2"/>
              <a:buChar char="q"/>
            </a:pPr>
            <a:r>
              <a:rPr lang="en-US" i="0" baseline="0" dirty="0" smtClean="0"/>
              <a:t>They could also complete the Penny Lane Listening Comprehension Quiz here: http://</a:t>
            </a:r>
            <a:r>
              <a:rPr lang="en-US" i="0" baseline="0" dirty="0" err="1" smtClean="0"/>
              <a:t>tiny.cc</a:t>
            </a:r>
            <a:r>
              <a:rPr lang="en-US" i="0" baseline="0" dirty="0" smtClean="0"/>
              <a:t>/vl69fy</a:t>
            </a:r>
          </a:p>
        </p:txBody>
      </p:sp>
      <p:sp>
        <p:nvSpPr>
          <p:cNvPr id="4" name="Slide Number Placeholder 3"/>
          <p:cNvSpPr>
            <a:spLocks noGrp="1"/>
          </p:cNvSpPr>
          <p:nvPr>
            <p:ph type="sldNum" sz="quarter" idx="10"/>
          </p:nvPr>
        </p:nvSpPr>
        <p:spPr/>
        <p:txBody>
          <a:bodyPr/>
          <a:lstStyle/>
          <a:p>
            <a:fld id="{5177E1BF-8DAC-1C47-8B56-BADB667E0256}" type="slidenum">
              <a:rPr lang="en-US" smtClean="0"/>
              <a:t>11</a:t>
            </a:fld>
            <a:endParaRPr lang="en-US" dirty="0"/>
          </a:p>
        </p:txBody>
      </p:sp>
    </p:spTree>
    <p:extLst>
      <p:ext uri="{BB962C8B-B14F-4D97-AF65-F5344CB8AC3E}">
        <p14:creationId xmlns:p14="http://schemas.microsoft.com/office/powerpoint/2010/main" val="391226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q"/>
            </a:pPr>
            <a:r>
              <a:rPr lang="en-US" b="1" dirty="0" smtClean="0"/>
              <a:t>S</a:t>
            </a:r>
            <a:r>
              <a:rPr lang="en-US" b="1" baseline="0" dirty="0" smtClean="0"/>
              <a:t>crip</a:t>
            </a:r>
            <a:r>
              <a:rPr lang="en-US" baseline="0" dirty="0" smtClean="0"/>
              <a:t>t</a:t>
            </a:r>
            <a:r>
              <a:rPr lang="en-US" baseline="0" dirty="0" smtClean="0"/>
              <a:t>: </a:t>
            </a:r>
            <a:r>
              <a:rPr lang="en-US" i="1" baseline="0" dirty="0" smtClean="0"/>
              <a:t>What is this? Where does it come from? Why is it famous? Does anyone know the song? Any of the words? The song was written by Paul McCartney – what do you think it is about? What reason might he have had for writing about a road in Liverpool? Perhaps he was thinking about his childhood. Does anyone know a word for this? The word we sometimes use for happy memories of the past  is ‘nostalgia’.  </a:t>
            </a:r>
          </a:p>
          <a:p>
            <a:endParaRPr lang="en-US" i="1" baseline="0" dirty="0" smtClean="0"/>
          </a:p>
          <a:p>
            <a:r>
              <a:rPr lang="en-US" i="0" baseline="0" dirty="0" smtClean="0"/>
              <a:t>(NB. many learners may think they know the words or at least the opening line. But you will probably find that most struggle to accurately recall the lyric. However, if you have a Beatles expert you may have to issue a spoiler alert! </a:t>
            </a:r>
            <a:endParaRPr lang="en-US" dirty="0"/>
          </a:p>
        </p:txBody>
      </p:sp>
      <p:sp>
        <p:nvSpPr>
          <p:cNvPr id="4" name="Slide Number Placeholder 3"/>
          <p:cNvSpPr>
            <a:spLocks noGrp="1"/>
          </p:cNvSpPr>
          <p:nvPr>
            <p:ph type="sldNum" sz="quarter" idx="10"/>
          </p:nvPr>
        </p:nvSpPr>
        <p:spPr/>
        <p:txBody>
          <a:bodyPr/>
          <a:lstStyle/>
          <a:p>
            <a:fld id="{5177E1BF-8DAC-1C47-8B56-BADB667E0256}" type="slidenum">
              <a:rPr lang="en-US" smtClean="0"/>
              <a:t>2</a:t>
            </a:fld>
            <a:endParaRPr lang="en-US" dirty="0"/>
          </a:p>
        </p:txBody>
      </p:sp>
    </p:spTree>
    <p:extLst>
      <p:ext uri="{BB962C8B-B14F-4D97-AF65-F5344CB8AC3E}">
        <p14:creationId xmlns:p14="http://schemas.microsoft.com/office/powerpoint/2010/main" val="59055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Script:</a:t>
            </a:r>
            <a:r>
              <a:rPr lang="en-US" i="1" baseline="0" dirty="0" smtClean="0"/>
              <a:t>  Look at the picture. What can you see? This is what we call (called!) a single. A single is small circle of vinyl like this (</a:t>
            </a:r>
            <a:r>
              <a:rPr lang="en-US" i="0" baseline="0" dirty="0" smtClean="0"/>
              <a:t>use prop if you have access to one). </a:t>
            </a:r>
            <a:r>
              <a:rPr lang="en-US" i="1" baseline="0" dirty="0" smtClean="0"/>
              <a:t>How many songs on a single? One? Does everyone agree? Well, it’s actually two songs – the main song usually called the A side and another song on the back called the B side. Usually the A side would be the one you would hear on the radio, the more commercial song that people would want to buy. But here The Beatles broke another old rule by having what became know as a double A side – Penny Lane written by Paul McCartney and Strawberry Fields written by John Lennon.</a:t>
            </a:r>
          </a:p>
          <a:p>
            <a:endParaRPr lang="en-US" i="1" baseline="0" dirty="0" smtClean="0"/>
          </a:p>
          <a:p>
            <a:r>
              <a:rPr lang="en-US" i="1" baseline="0" dirty="0" smtClean="0"/>
              <a:t>Look closely at the label. Can you see that it says 45 RPM? Does anyone know what this means? No? Well, RPM stands for Revs Per Minute, the speed the record goes round the turntable. Albums went round at 33 RPM. Can you see which year this record was released? 1967 – just before the famous Sergeant Pepper album was released. And the record company or label? Parlophone.</a:t>
            </a:r>
          </a:p>
          <a:p>
            <a:endParaRPr lang="en-US" i="1" baseline="0" dirty="0" smtClean="0"/>
          </a:p>
        </p:txBody>
      </p:sp>
      <p:sp>
        <p:nvSpPr>
          <p:cNvPr id="4" name="Slide Number Placeholder 3"/>
          <p:cNvSpPr>
            <a:spLocks noGrp="1"/>
          </p:cNvSpPr>
          <p:nvPr>
            <p:ph type="sldNum" sz="quarter" idx="10"/>
          </p:nvPr>
        </p:nvSpPr>
        <p:spPr/>
        <p:txBody>
          <a:bodyPr/>
          <a:lstStyle/>
          <a:p>
            <a:fld id="{5177E1BF-8DAC-1C47-8B56-BADB667E0256}" type="slidenum">
              <a:rPr lang="en-US" smtClean="0"/>
              <a:t>3</a:t>
            </a:fld>
            <a:endParaRPr lang="en-US" dirty="0"/>
          </a:p>
        </p:txBody>
      </p:sp>
    </p:spTree>
    <p:extLst>
      <p:ext uri="{BB962C8B-B14F-4D97-AF65-F5344CB8AC3E}">
        <p14:creationId xmlns:p14="http://schemas.microsoft.com/office/powerpoint/2010/main" val="391226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Aim</a:t>
            </a:r>
            <a:r>
              <a:rPr lang="en-US" dirty="0" smtClean="0"/>
              <a:t>: skim listening for gist. </a:t>
            </a:r>
          </a:p>
          <a:p>
            <a:endParaRPr lang="en-US" i="0" baseline="0" dirty="0" smtClean="0"/>
          </a:p>
          <a:p>
            <a:r>
              <a:rPr lang="en-US" b="1" i="0" baseline="0" dirty="0" smtClean="0"/>
              <a:t>Script </a:t>
            </a:r>
            <a:r>
              <a:rPr lang="en-US" i="1" baseline="0" dirty="0" smtClean="0"/>
              <a:t>You are going to hear the opening of PENNY LANE. Listen the first time to see what you can understand. The words start from the first note.</a:t>
            </a:r>
          </a:p>
          <a:p>
            <a:r>
              <a:rPr lang="en-US" i="0" baseline="0" dirty="0" smtClean="0"/>
              <a:t>Elicit some general answers but avoid confirming details at this stage</a:t>
            </a:r>
            <a:endParaRPr lang="en-US" i="0" dirty="0" smtClean="0"/>
          </a:p>
        </p:txBody>
      </p:sp>
      <p:sp>
        <p:nvSpPr>
          <p:cNvPr id="4" name="Slide Number Placeholder 3"/>
          <p:cNvSpPr>
            <a:spLocks noGrp="1"/>
          </p:cNvSpPr>
          <p:nvPr>
            <p:ph type="sldNum" sz="quarter" idx="10"/>
          </p:nvPr>
        </p:nvSpPr>
        <p:spPr/>
        <p:txBody>
          <a:bodyPr/>
          <a:lstStyle/>
          <a:p>
            <a:fld id="{5177E1BF-8DAC-1C47-8B56-BADB667E0256}" type="slidenum">
              <a:rPr lang="en-US" smtClean="0"/>
              <a:t>4</a:t>
            </a:fld>
            <a:endParaRPr lang="en-US" dirty="0"/>
          </a:p>
        </p:txBody>
      </p:sp>
    </p:spTree>
    <p:extLst>
      <p:ext uri="{BB962C8B-B14F-4D97-AF65-F5344CB8AC3E}">
        <p14:creationId xmlns:p14="http://schemas.microsoft.com/office/powerpoint/2010/main" val="391226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Note: </a:t>
            </a:r>
            <a:r>
              <a:rPr lang="en-US" b="0" dirty="0" smtClean="0"/>
              <a:t>students could either</a:t>
            </a:r>
            <a:r>
              <a:rPr lang="en-US" b="0" baseline="0" dirty="0" smtClean="0"/>
              <a:t> work individually or in pairs but discourage the more confident ones from shouting out answers.</a:t>
            </a:r>
          </a:p>
          <a:p>
            <a:pPr marL="0" indent="0">
              <a:buNone/>
            </a:pPr>
            <a:r>
              <a:rPr lang="en-US" b="0" baseline="0" dirty="0" smtClean="0"/>
              <a:t>Answers: </a:t>
            </a:r>
          </a:p>
          <a:p>
            <a:pPr marL="342900" marR="0" indent="-342900" algn="l" defTabSz="457200" rtl="0" eaLnBrk="1" fontAlgn="auto" latinLnBrk="0" hangingPunct="1">
              <a:lnSpc>
                <a:spcPct val="100000"/>
              </a:lnSpc>
              <a:spcBef>
                <a:spcPts val="0"/>
              </a:spcBef>
              <a:spcAft>
                <a:spcPts val="0"/>
              </a:spcAft>
              <a:buClrTx/>
              <a:buSzTx/>
              <a:buFontTx/>
              <a:buAutoNum type="alphaLcParenR"/>
              <a:tabLst/>
              <a:defRPr/>
            </a:pPr>
            <a:r>
              <a:rPr lang="en-US" sz="1200" dirty="0" smtClean="0"/>
              <a:t>Which two occupations are mentioned? </a:t>
            </a:r>
            <a:r>
              <a:rPr lang="en-US" sz="1200" b="1" i="1" dirty="0" smtClean="0"/>
              <a:t>Barber</a:t>
            </a:r>
            <a:r>
              <a:rPr lang="en-US" sz="1200" b="1" i="1" baseline="0" dirty="0" smtClean="0"/>
              <a:t> and banker</a:t>
            </a:r>
            <a:endParaRPr lang="en-US" sz="1200" dirty="0" smtClean="0"/>
          </a:p>
          <a:p>
            <a:pPr marL="342900" indent="-342900">
              <a:buAutoNum type="alphaLcParenR"/>
            </a:pPr>
            <a:r>
              <a:rPr lang="en-US" sz="1200" dirty="0" smtClean="0"/>
              <a:t>Who shows photos of customers in his shop? </a:t>
            </a:r>
            <a:r>
              <a:rPr lang="en-US" sz="1200" b="1" dirty="0" smtClean="0"/>
              <a:t>The barber</a:t>
            </a:r>
          </a:p>
          <a:p>
            <a:pPr marL="342900" indent="-342900">
              <a:buAutoNum type="alphaLcParenR"/>
            </a:pPr>
            <a:r>
              <a:rPr lang="en-US" sz="1200" dirty="0" smtClean="0"/>
              <a:t>What is the weather like? </a:t>
            </a:r>
            <a:r>
              <a:rPr lang="en-US" sz="1200" b="1" i="1" dirty="0" smtClean="0"/>
              <a:t>Pouring rain</a:t>
            </a:r>
            <a:endParaRPr lang="en-US" sz="1200" i="1" dirty="0" smtClean="0"/>
          </a:p>
          <a:p>
            <a:pPr marL="342900" indent="-342900">
              <a:buAutoNum type="alphaLcParenR"/>
            </a:pPr>
            <a:r>
              <a:rPr lang="en-US" sz="1200" dirty="0" smtClean="0"/>
              <a:t>Who is laughing? </a:t>
            </a:r>
            <a:r>
              <a:rPr lang="en-US" sz="1200" b="1" i="1" dirty="0" smtClean="0"/>
              <a:t>The children</a:t>
            </a:r>
          </a:p>
          <a:p>
            <a:pPr marL="342900" indent="-342900">
              <a:buAutoNum type="alphaLcParenR"/>
            </a:pPr>
            <a:r>
              <a:rPr lang="en-US" sz="1200" dirty="0" smtClean="0"/>
              <a:t>What colour is the sky? Why is it ‘suburban’? </a:t>
            </a:r>
            <a:r>
              <a:rPr lang="en-US" sz="1200" b="1" i="1" dirty="0" smtClean="0"/>
              <a:t>Blue</a:t>
            </a:r>
            <a:r>
              <a:rPr lang="en-US" sz="1200" b="1" i="1" baseline="0" dirty="0" smtClean="0"/>
              <a:t> sky which is suburban because it is over a suburban area of Liverpool. </a:t>
            </a:r>
            <a:endParaRPr lang="en-US" sz="1200" dirty="0" smtClean="0"/>
          </a:p>
          <a:p>
            <a:endParaRPr lang="en-US" b="1" dirty="0" smtClean="0"/>
          </a:p>
          <a:p>
            <a:r>
              <a:rPr lang="en-US" b="1" dirty="0" smtClean="0"/>
              <a:t>Lyric</a:t>
            </a:r>
          </a:p>
          <a:p>
            <a:r>
              <a:rPr lang="en-US" dirty="0" smtClean="0"/>
              <a:t>In Penny Lane there is a barber showing photographs</a:t>
            </a:r>
          </a:p>
          <a:p>
            <a:r>
              <a:rPr lang="en-US" dirty="0" smtClean="0"/>
              <a:t>Of every head he's had the pleasure to know</a:t>
            </a:r>
          </a:p>
          <a:p>
            <a:r>
              <a:rPr lang="en-US" dirty="0" smtClean="0"/>
              <a:t>And all the people that come and go</a:t>
            </a:r>
          </a:p>
          <a:p>
            <a:r>
              <a:rPr lang="en-US" dirty="0" smtClean="0"/>
              <a:t>Stop and say hello</a:t>
            </a:r>
          </a:p>
          <a:p>
            <a:endParaRPr lang="en-US" dirty="0" smtClean="0"/>
          </a:p>
          <a:p>
            <a:r>
              <a:rPr lang="en-US" dirty="0" smtClean="0"/>
              <a:t>On the corner is a banker with a motorcar</a:t>
            </a:r>
          </a:p>
          <a:p>
            <a:r>
              <a:rPr lang="en-US" dirty="0" smtClean="0"/>
              <a:t>The little children laugh at him behind his back</a:t>
            </a:r>
          </a:p>
          <a:p>
            <a:r>
              <a:rPr lang="en-US" dirty="0" smtClean="0"/>
              <a:t>And the banker never wears a mack</a:t>
            </a:r>
          </a:p>
          <a:p>
            <a:r>
              <a:rPr lang="en-US" dirty="0" smtClean="0"/>
              <a:t>In the pouring rain, very strange</a:t>
            </a:r>
          </a:p>
          <a:p>
            <a:endParaRPr lang="en-US" dirty="0" smtClean="0"/>
          </a:p>
          <a:p>
            <a:r>
              <a:rPr lang="en-US" dirty="0" smtClean="0"/>
              <a:t>Penny Lane is in my ears and in my eyes</a:t>
            </a:r>
          </a:p>
          <a:p>
            <a:r>
              <a:rPr lang="en-US" dirty="0" smtClean="0"/>
              <a:t>There beneath the blue suburban skies</a:t>
            </a:r>
            <a:endParaRPr lang="en-US" dirty="0"/>
          </a:p>
        </p:txBody>
      </p:sp>
      <p:sp>
        <p:nvSpPr>
          <p:cNvPr id="4" name="Slide Number Placeholder 3"/>
          <p:cNvSpPr>
            <a:spLocks noGrp="1"/>
          </p:cNvSpPr>
          <p:nvPr>
            <p:ph type="sldNum" sz="quarter" idx="10"/>
          </p:nvPr>
        </p:nvSpPr>
        <p:spPr/>
        <p:txBody>
          <a:bodyPr/>
          <a:lstStyle/>
          <a:p>
            <a:fld id="{5177E1BF-8DAC-1C47-8B56-BADB667E0256}" type="slidenum">
              <a:rPr lang="en-US" smtClean="0"/>
              <a:t>5</a:t>
            </a:fld>
            <a:endParaRPr lang="en-US" dirty="0"/>
          </a:p>
        </p:txBody>
      </p:sp>
    </p:spTree>
    <p:extLst>
      <p:ext uri="{BB962C8B-B14F-4D97-AF65-F5344CB8AC3E}">
        <p14:creationId xmlns:p14="http://schemas.microsoft.com/office/powerpoint/2010/main" val="391226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Aim</a:t>
            </a:r>
            <a:r>
              <a:rPr lang="en-US" dirty="0" smtClean="0"/>
              <a:t>: grammar</a:t>
            </a:r>
            <a:r>
              <a:rPr lang="en-US" baseline="0" dirty="0" smtClean="0"/>
              <a:t> revision</a:t>
            </a:r>
            <a:r>
              <a:rPr lang="en-US" baseline="0" dirty="0" smtClean="0">
                <a:sym typeface="Wingdings"/>
              </a:rPr>
              <a:t>: (intermediate+)</a:t>
            </a:r>
            <a:r>
              <a:rPr lang="en-US" baseline="0" dirty="0" smtClean="0"/>
              <a:t> use of present perfect combined with present progressive. </a:t>
            </a:r>
          </a:p>
          <a:p>
            <a:endParaRPr lang="en-US" baseline="0" dirty="0" smtClean="0"/>
          </a:p>
          <a:p>
            <a:r>
              <a:rPr lang="en-US" b="1" baseline="0" dirty="0" smtClean="0"/>
              <a:t>Script: </a:t>
            </a:r>
          </a:p>
          <a:p>
            <a:pPr marL="228600" indent="-228600">
              <a:buFont typeface="+mj-lt"/>
              <a:buAutoNum type="arabicPeriod"/>
            </a:pPr>
            <a:r>
              <a:rPr lang="en-US" b="0" i="1" baseline="0" dirty="0" smtClean="0"/>
              <a:t>Look at the opening line. Which tense is used? </a:t>
            </a:r>
            <a:r>
              <a:rPr lang="en-US" b="1" i="0" baseline="0" dirty="0" smtClean="0"/>
              <a:t>Elicit answer</a:t>
            </a:r>
            <a:r>
              <a:rPr lang="en-US" b="1" i="1" baseline="0" dirty="0" smtClean="0"/>
              <a:t> </a:t>
            </a:r>
            <a:r>
              <a:rPr lang="en-US" b="0" i="1" baseline="0" dirty="0" smtClean="0"/>
              <a:t>Present continuous. When do we use present continuous? </a:t>
            </a:r>
            <a:r>
              <a:rPr lang="en-US" b="1" i="0" baseline="0" dirty="0" smtClean="0"/>
              <a:t>Elicit answer </a:t>
            </a:r>
            <a:r>
              <a:rPr lang="en-US" b="0" i="1" baseline="0" dirty="0" smtClean="0"/>
              <a:t>The action is happening now (if you go into the barbers you will see his photos</a:t>
            </a:r>
          </a:p>
          <a:p>
            <a:pPr marL="228600" indent="-228600">
              <a:buFont typeface="+mj-lt"/>
              <a:buAutoNum type="arabicPeriod"/>
            </a:pPr>
            <a:r>
              <a:rPr lang="en-US" b="0" i="1" baseline="0" dirty="0" smtClean="0"/>
              <a:t>Look at the second line. Which tense is used? </a:t>
            </a:r>
            <a:r>
              <a:rPr lang="en-US" b="1" i="0" baseline="0" dirty="0" smtClean="0"/>
              <a:t>Elicit answer</a:t>
            </a:r>
            <a:r>
              <a:rPr lang="en-US" b="1" i="1" baseline="0" dirty="0" smtClean="0"/>
              <a:t> </a:t>
            </a:r>
            <a:r>
              <a:rPr lang="en-US" b="0" i="1" baseline="0" dirty="0" smtClean="0"/>
              <a:t> Present perfect. Why? </a:t>
            </a:r>
            <a:r>
              <a:rPr lang="en-US" b="1" i="0" baseline="0" dirty="0" smtClean="0"/>
              <a:t>Elicit answer. </a:t>
            </a:r>
            <a:r>
              <a:rPr lang="en-US" b="0" i="1" baseline="0" dirty="0" smtClean="0"/>
              <a:t>The barber began showing photographs at some time in the past and continues show them now. He will continue to show photos into the future.</a:t>
            </a:r>
            <a:endParaRPr lang="en-US" b="1" i="0" dirty="0"/>
          </a:p>
        </p:txBody>
      </p:sp>
      <p:sp>
        <p:nvSpPr>
          <p:cNvPr id="4" name="Slide Number Placeholder 3"/>
          <p:cNvSpPr>
            <a:spLocks noGrp="1"/>
          </p:cNvSpPr>
          <p:nvPr>
            <p:ph type="sldNum" sz="quarter" idx="10"/>
          </p:nvPr>
        </p:nvSpPr>
        <p:spPr/>
        <p:txBody>
          <a:bodyPr/>
          <a:lstStyle/>
          <a:p>
            <a:fld id="{5177E1BF-8DAC-1C47-8B56-BADB667E0256}" type="slidenum">
              <a:rPr lang="en-US" smtClean="0"/>
              <a:t>6</a:t>
            </a:fld>
            <a:endParaRPr lang="en-US" dirty="0"/>
          </a:p>
        </p:txBody>
      </p:sp>
    </p:spTree>
    <p:extLst>
      <p:ext uri="{BB962C8B-B14F-4D97-AF65-F5344CB8AC3E}">
        <p14:creationId xmlns:p14="http://schemas.microsoft.com/office/powerpoint/2010/main" val="32470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Aim:</a:t>
            </a:r>
            <a:r>
              <a:rPr lang="en-US" b="1" baseline="0" dirty="0" smtClean="0"/>
              <a:t>(Advanced) </a:t>
            </a:r>
            <a:r>
              <a:rPr lang="en-US" baseline="0" dirty="0" smtClean="0"/>
              <a:t>How short formats (e.g. texts, modern song lyrics etc.) can result in ‘incorrect’ grammar.</a:t>
            </a:r>
          </a:p>
          <a:p>
            <a:endParaRPr lang="en-US" baseline="0" dirty="0" smtClean="0"/>
          </a:p>
          <a:p>
            <a:r>
              <a:rPr lang="en-US" b="1" baseline="0" dirty="0" smtClean="0"/>
              <a:t>Script: </a:t>
            </a:r>
            <a:endParaRPr lang="en-US" b="1" baseline="0" dirty="0" smtClean="0"/>
          </a:p>
          <a:p>
            <a:r>
              <a:rPr lang="en-US" b="0" baseline="0" dirty="0" smtClean="0"/>
              <a:t>Song </a:t>
            </a:r>
            <a:r>
              <a:rPr lang="en-US" b="0" baseline="0" dirty="0" smtClean="0"/>
              <a:t>lyrics sometimes do no follow grammatical </a:t>
            </a:r>
            <a:r>
              <a:rPr lang="en-US" b="0" baseline="0" dirty="0" smtClean="0"/>
              <a:t>rules</a:t>
            </a:r>
            <a:r>
              <a:rPr lang="en-US" b="0" i="1" baseline="0" dirty="0" smtClean="0"/>
              <a:t>.</a:t>
            </a:r>
          </a:p>
          <a:p>
            <a:pPr marL="171450" indent="-171450">
              <a:buFont typeface="Wingdings" charset="2"/>
              <a:buChar char="q"/>
            </a:pPr>
            <a:r>
              <a:rPr lang="en-US" b="0" i="1" baseline="0" dirty="0" smtClean="0"/>
              <a:t>Can </a:t>
            </a:r>
            <a:r>
              <a:rPr lang="en-US" b="0" i="1" baseline="0" dirty="0" smtClean="0"/>
              <a:t>you see two examples of ‘incorrect’ grammar? They come at the beginning of the first line and the end of the second. What is missing at the beginning of line one? </a:t>
            </a:r>
            <a:endParaRPr lang="en-US" b="0" i="1" baseline="0" dirty="0" smtClean="0"/>
          </a:p>
          <a:p>
            <a:pPr marL="171450" indent="-171450">
              <a:buFont typeface="Wingdings" charset="2"/>
              <a:buChar char="q"/>
            </a:pPr>
            <a:r>
              <a:rPr lang="en-US" b="1" i="0" baseline="0" dirty="0" smtClean="0"/>
              <a:t>Elicit </a:t>
            </a:r>
            <a:r>
              <a:rPr lang="en-US" b="1" i="0" baseline="0" dirty="0" smtClean="0"/>
              <a:t>answer if students can work it out. You could add that there is a missing preposition. </a:t>
            </a:r>
            <a:endParaRPr lang="en-US" b="1" i="0" baseline="0" dirty="0" smtClean="0"/>
          </a:p>
          <a:p>
            <a:pPr marL="171450" indent="-171450">
              <a:buFont typeface="Wingdings" charset="2"/>
              <a:buChar char="q"/>
            </a:pPr>
            <a:r>
              <a:rPr lang="en-US" b="0" i="1" baseline="0" dirty="0" smtClean="0"/>
              <a:t>In </a:t>
            </a:r>
            <a:r>
              <a:rPr lang="en-US" b="0" i="1" baseline="0" dirty="0" smtClean="0"/>
              <a:t>normal speech we would say </a:t>
            </a:r>
            <a:r>
              <a:rPr lang="en-US" b="1" i="1" baseline="0" dirty="0" smtClean="0"/>
              <a:t>In </a:t>
            </a:r>
            <a:r>
              <a:rPr lang="en-US" b="0" i="1" baseline="0" dirty="0" smtClean="0"/>
              <a:t>Penny Lane. In fact an English speaker subconsciously adds the missing ‘in’ to make the lyric work grammatically. We often do this in texting, too, particularly with articles and prepositions  e.g. See @cafe</a:t>
            </a:r>
            <a:r>
              <a:rPr lang="fr-FR" b="0" i="1" baseline="0" dirty="0" smtClean="0"/>
              <a:t>é</a:t>
            </a:r>
            <a:r>
              <a:rPr lang="en-US" b="0" i="1" baseline="0" dirty="0" smtClean="0"/>
              <a:t> 8.30</a:t>
            </a:r>
            <a:endParaRPr lang="en-US" b="1" i="0" dirty="0"/>
          </a:p>
        </p:txBody>
      </p:sp>
      <p:sp>
        <p:nvSpPr>
          <p:cNvPr id="4" name="Slide Number Placeholder 3"/>
          <p:cNvSpPr>
            <a:spLocks noGrp="1"/>
          </p:cNvSpPr>
          <p:nvPr>
            <p:ph type="sldNum" sz="quarter" idx="10"/>
          </p:nvPr>
        </p:nvSpPr>
        <p:spPr/>
        <p:txBody>
          <a:bodyPr/>
          <a:lstStyle/>
          <a:p>
            <a:fld id="{5177E1BF-8DAC-1C47-8B56-BADB667E0256}" type="slidenum">
              <a:rPr lang="en-US" smtClean="0"/>
              <a:t>7</a:t>
            </a:fld>
            <a:endParaRPr lang="en-US" dirty="0"/>
          </a:p>
        </p:txBody>
      </p:sp>
    </p:spTree>
    <p:extLst>
      <p:ext uri="{BB962C8B-B14F-4D97-AF65-F5344CB8AC3E}">
        <p14:creationId xmlns:p14="http://schemas.microsoft.com/office/powerpoint/2010/main" val="324703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Adapt to level –  option a)</a:t>
            </a:r>
            <a:r>
              <a:rPr lang="en-US" b="1" i="1" baseline="0" dirty="0" smtClean="0"/>
              <a:t> perhaps the more obvious choice lower levels.</a:t>
            </a:r>
          </a:p>
          <a:p>
            <a:endParaRPr lang="en-US" baseline="0" dirty="0" smtClean="0"/>
          </a:p>
          <a:p>
            <a:r>
              <a:rPr lang="en-US" baseline="0" dirty="0" smtClean="0"/>
              <a:t>a) </a:t>
            </a:r>
            <a:r>
              <a:rPr lang="en-US" dirty="0" smtClean="0"/>
              <a:t>encourage students</a:t>
            </a:r>
            <a:r>
              <a:rPr lang="en-US" baseline="0" dirty="0" smtClean="0"/>
              <a:t> to choose a street where there are local shops etc.</a:t>
            </a:r>
            <a:endParaRPr lang="en-US" dirty="0" smtClean="0"/>
          </a:p>
          <a:p>
            <a:r>
              <a:rPr lang="en-GB" dirty="0" smtClean="0"/>
              <a:t>b) This is a chance for students to</a:t>
            </a:r>
            <a:r>
              <a:rPr lang="en-GB" baseline="0" dirty="0" smtClean="0"/>
              <a:t> use their imaginations in the spirit of The Beatles lyrics of this era.  They can invent any details they feel appropriate.  The model is The Sunday Times feature ‘A Day in the Life’ – see here: http://www.stephenwiltshire.co.uk/archive_article.aspx?Id=2786</a:t>
            </a:r>
            <a:endParaRPr lang="en-US" dirty="0"/>
          </a:p>
        </p:txBody>
      </p:sp>
      <p:sp>
        <p:nvSpPr>
          <p:cNvPr id="4" name="Slide Number Placeholder 3"/>
          <p:cNvSpPr>
            <a:spLocks noGrp="1"/>
          </p:cNvSpPr>
          <p:nvPr>
            <p:ph type="sldNum" sz="quarter" idx="10"/>
          </p:nvPr>
        </p:nvSpPr>
        <p:spPr/>
        <p:txBody>
          <a:bodyPr/>
          <a:lstStyle/>
          <a:p>
            <a:fld id="{5177E1BF-8DAC-1C47-8B56-BADB667E0256}" type="slidenum">
              <a:rPr lang="en-US" smtClean="0"/>
              <a:t>8</a:t>
            </a:fld>
            <a:endParaRPr lang="en-US" dirty="0"/>
          </a:p>
        </p:txBody>
      </p:sp>
    </p:spTree>
    <p:extLst>
      <p:ext uri="{BB962C8B-B14F-4D97-AF65-F5344CB8AC3E}">
        <p14:creationId xmlns:p14="http://schemas.microsoft.com/office/powerpoint/2010/main" val="76620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a:t>
            </a:r>
            <a:r>
              <a:rPr lang="en-US" b="1" baseline="0" dirty="0" smtClean="0"/>
              <a:t> Notes: Have video set up in separate browser: </a:t>
            </a:r>
            <a:r>
              <a:rPr lang="en-US" baseline="0" dirty="0" smtClean="0"/>
              <a:t>https://</a:t>
            </a:r>
            <a:r>
              <a:rPr lang="en-US" baseline="0" dirty="0" err="1" smtClean="0"/>
              <a:t>youtu.be</a:t>
            </a:r>
            <a:r>
              <a:rPr lang="en-US" baseline="0" dirty="0" smtClean="0"/>
              <a:t>/S-rB0pHI9fU </a:t>
            </a:r>
          </a:p>
          <a:p>
            <a:endParaRPr lang="en-US" b="1" dirty="0" smtClean="0"/>
          </a:p>
          <a:p>
            <a:pPr marL="171450" indent="-171450">
              <a:buFont typeface="Wingdings" charset="2"/>
              <a:buChar char="q"/>
            </a:pPr>
            <a:r>
              <a:rPr lang="en-US" dirty="0" smtClean="0"/>
              <a:t>The </a:t>
            </a:r>
            <a:r>
              <a:rPr lang="en-US" baseline="0" dirty="0" smtClean="0"/>
              <a:t>promotional film that The Beatles made for Penny </a:t>
            </a:r>
            <a:r>
              <a:rPr lang="en-US" baseline="0" dirty="0" smtClean="0"/>
              <a:t>Lane (and Strawberry Fields)  is </a:t>
            </a:r>
            <a:r>
              <a:rPr lang="en-US" baseline="0" dirty="0" smtClean="0"/>
              <a:t>an early prototype for the modern pop video. </a:t>
            </a:r>
            <a:endParaRPr lang="en-US" baseline="0" dirty="0" smtClean="0"/>
          </a:p>
          <a:p>
            <a:pPr marL="171450" indent="-171450">
              <a:buFont typeface="Wingdings" charset="2"/>
              <a:buChar char="q"/>
            </a:pPr>
            <a:r>
              <a:rPr lang="en-US" baseline="0" dirty="0" smtClean="0"/>
              <a:t>It </a:t>
            </a:r>
            <a:r>
              <a:rPr lang="en-US" baseline="0" dirty="0" smtClean="0"/>
              <a:t>also marks a major change of image - from clean-cut young family entertainers to grumpy hipsters with moustaches. </a:t>
            </a:r>
            <a:endParaRPr lang="en-US" baseline="0" dirty="0" smtClean="0"/>
          </a:p>
          <a:p>
            <a:pPr marL="171450" indent="-171450">
              <a:buFont typeface="Wingdings" charset="2"/>
              <a:buChar char="q"/>
            </a:pPr>
            <a:r>
              <a:rPr lang="en-US" baseline="0" dirty="0" smtClean="0"/>
              <a:t>Mysteriously</a:t>
            </a:r>
            <a:r>
              <a:rPr lang="en-US" baseline="0" dirty="0" smtClean="0"/>
              <a:t>, </a:t>
            </a:r>
            <a:r>
              <a:rPr lang="en-US" baseline="0" dirty="0" smtClean="0"/>
              <a:t>The Beatles </a:t>
            </a:r>
            <a:r>
              <a:rPr lang="en-US" baseline="0" dirty="0" smtClean="0"/>
              <a:t>also ride horses and wear hunting </a:t>
            </a:r>
            <a:r>
              <a:rPr lang="en-US" baseline="0" dirty="0" smtClean="0"/>
              <a:t>jackets</a:t>
            </a:r>
          </a:p>
          <a:p>
            <a:pPr marL="171450" indent="-171450">
              <a:buFont typeface="Wingdings" charset="2"/>
              <a:buChar char="q"/>
            </a:pPr>
            <a:r>
              <a:rPr lang="en-US" baseline="0" dirty="0" smtClean="0"/>
              <a:t>Your </a:t>
            </a:r>
            <a:r>
              <a:rPr lang="en-US" baseline="0" dirty="0" smtClean="0"/>
              <a:t>students might be amused to know that they are not actually seeing the real Penny Lane. It was filmed in north London, near Abbey Road (the roundabout does look very similar though). </a:t>
            </a:r>
          </a:p>
          <a:p>
            <a:pPr marL="171450" indent="-171450">
              <a:buFont typeface="Wingdings" charset="2"/>
              <a:buChar char="q"/>
            </a:pPr>
            <a:r>
              <a:rPr lang="en-US" b="1" baseline="0" dirty="0" smtClean="0"/>
              <a:t>Answers: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smtClean="0">
                <a:latin typeface="Bookman Old Style" panose="02050604050505020204" pitchFamily="18" charset="0"/>
              </a:rPr>
              <a:t>a) three things that are in the film but not the song. </a:t>
            </a:r>
            <a:r>
              <a:rPr lang="nl-NL" sz="1200" i="1" dirty="0" smtClean="0">
                <a:latin typeface="Bookman Old Style" panose="02050604050505020204" pitchFamily="18" charset="0"/>
              </a:rPr>
              <a:t>The</a:t>
            </a:r>
            <a:r>
              <a:rPr lang="nl-NL" sz="1200" i="1" baseline="0" dirty="0" smtClean="0">
                <a:latin typeface="Bookman Old Style" panose="02050604050505020204" pitchFamily="18" charset="0"/>
              </a:rPr>
              <a:t> Beatles (lookng cold and bored) horses, hunting, a strange picnic,  the countryside etc.</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dirty="0" smtClean="0">
              <a:latin typeface="Bookman Old Style" panose="020506040505050202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smtClean="0">
                <a:latin typeface="Bookman Old Style" panose="02050604050505020204" pitchFamily="18" charset="0"/>
              </a:rPr>
              <a:t>b) three things that are in the song but not the film. </a:t>
            </a:r>
            <a:r>
              <a:rPr lang="nl-NL" sz="1200" i="1" dirty="0" err="1" smtClean="0">
                <a:latin typeface="Bookman Old Style" panose="02050604050505020204" pitchFamily="18" charset="0"/>
              </a:rPr>
              <a:t>Pouring</a:t>
            </a:r>
            <a:r>
              <a:rPr lang="nl-NL" sz="1200" i="1" dirty="0" smtClean="0">
                <a:latin typeface="Bookman Old Style" panose="02050604050505020204" pitchFamily="18" charset="0"/>
              </a:rPr>
              <a:t> </a:t>
            </a:r>
            <a:r>
              <a:rPr lang="nl-NL" sz="1200" i="1" dirty="0" err="1" smtClean="0">
                <a:latin typeface="Bookman Old Style" panose="02050604050505020204" pitchFamily="18" charset="0"/>
              </a:rPr>
              <a:t>rain</a:t>
            </a:r>
            <a:r>
              <a:rPr lang="nl-NL" sz="1200" i="1" dirty="0" smtClean="0">
                <a:latin typeface="Bookman Old Style" panose="02050604050505020204" pitchFamily="18" charset="0"/>
              </a:rPr>
              <a:t>, a banker, a fire engine</a:t>
            </a:r>
            <a:r>
              <a:rPr lang="nl-NL" sz="1200" i="1" baseline="0" dirty="0" smtClean="0">
                <a:latin typeface="Bookman Old Style" panose="02050604050505020204" pitchFamily="18" charset="0"/>
              </a:rPr>
              <a:t> (though there is what looks like a Victorian fireman on a horse) </a:t>
            </a:r>
            <a:r>
              <a:rPr lang="nl-NL" sz="1200" i="1" dirty="0" smtClean="0">
                <a:latin typeface="Bookman Old Style" panose="02050604050505020204" pitchFamily="18" charset="0"/>
              </a:rPr>
              <a:t> children, ‘blue suburban</a:t>
            </a:r>
            <a:r>
              <a:rPr lang="nl-NL" sz="1200" i="1" baseline="0" dirty="0" smtClean="0">
                <a:latin typeface="Bookman Old Style" panose="02050604050505020204" pitchFamily="18" charset="0"/>
              </a:rPr>
              <a:t> skies’  (they are grey and urban and later rural) </a:t>
            </a:r>
            <a:r>
              <a:rPr lang="nl-NL" sz="1200" i="1" dirty="0" smtClean="0">
                <a:latin typeface="Bookman Old Style" panose="02050604050505020204" pitchFamily="18" charset="0"/>
              </a:rPr>
              <a:t>a portrait</a:t>
            </a:r>
            <a:r>
              <a:rPr lang="nl-NL" sz="1200" i="1" baseline="0" dirty="0" smtClean="0">
                <a:latin typeface="Bookman Old Style" panose="02050604050505020204" pitchFamily="18" charset="0"/>
              </a:rPr>
              <a:t> of the queen etc.</a:t>
            </a:r>
          </a:p>
          <a:p>
            <a:pPr marL="0" indent="0">
              <a:lnSpc>
                <a:spcPct val="150000"/>
              </a:lnSpc>
              <a:spcAft>
                <a:spcPts val="600"/>
              </a:spcAft>
              <a:buNone/>
            </a:pPr>
            <a:r>
              <a:rPr lang="nl-NL" sz="1200" dirty="0" smtClean="0">
                <a:latin typeface="Bookman Old Style" panose="02050604050505020204" pitchFamily="18" charset="0"/>
              </a:rPr>
              <a:t>c) Somewhere you saw on Slide 1 of this powerpoint! </a:t>
            </a:r>
            <a:r>
              <a:rPr lang="nl-NL" sz="1200" i="1" dirty="0" smtClean="0">
                <a:latin typeface="Bookman Old Style" panose="02050604050505020204" pitchFamily="18" charset="0"/>
              </a:rPr>
              <a:t>The roundabout that inspired PENNY LANE thoug</a:t>
            </a:r>
            <a:r>
              <a:rPr lang="nl-NL" sz="1200" i="1" baseline="0" dirty="0" smtClean="0">
                <a:latin typeface="Bookman Old Style" panose="02050604050505020204" pitchFamily="18" charset="0"/>
              </a:rPr>
              <a:t>h this was probably not where they filmed.</a:t>
            </a:r>
            <a:endParaRPr lang="nl-NL" sz="1200" dirty="0" smtClean="0">
              <a:latin typeface="Bookman Old Style" panose="02050604050505020204" pitchFamily="18" charset="0"/>
            </a:endParaRPr>
          </a:p>
          <a:p>
            <a:pPr marL="457200" indent="-457200">
              <a:lnSpc>
                <a:spcPct val="150000"/>
              </a:lnSpc>
              <a:spcAft>
                <a:spcPts val="600"/>
              </a:spcAft>
              <a:buAutoNum type="alphaLcParenR"/>
            </a:pPr>
            <a:endParaRPr lang="nl-NL" sz="1200" dirty="0" smtClean="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5177E1BF-8DAC-1C47-8B56-BADB667E0256}" type="slidenum">
              <a:rPr lang="en-US" smtClean="0"/>
              <a:t>9</a:t>
            </a:fld>
            <a:endParaRPr lang="en-US" dirty="0"/>
          </a:p>
        </p:txBody>
      </p:sp>
    </p:spTree>
    <p:extLst>
      <p:ext uri="{BB962C8B-B14F-4D97-AF65-F5344CB8AC3E}">
        <p14:creationId xmlns:p14="http://schemas.microsoft.com/office/powerpoint/2010/main" val="76620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266094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321491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261230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382435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18835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145266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216745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120799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259496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194498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8DCBAB-1A43-204A-B4AC-2F6134EAC203}" type="datetimeFigureOut">
              <a:rPr lang="en-US" smtClean="0"/>
              <a:t>10/24/16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EFB17-7FFE-D64B-A196-57121F5BF1D3}" type="slidenum">
              <a:rPr lang="en-US" smtClean="0"/>
              <a:t>‹#›</a:t>
            </a:fld>
            <a:endParaRPr lang="en-US" dirty="0"/>
          </a:p>
        </p:txBody>
      </p:sp>
    </p:spTree>
    <p:extLst>
      <p:ext uri="{BB962C8B-B14F-4D97-AF65-F5344CB8AC3E}">
        <p14:creationId xmlns:p14="http://schemas.microsoft.com/office/powerpoint/2010/main" val="658911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DCBAB-1A43-204A-B4AC-2F6134EAC203}" type="datetimeFigureOut">
              <a:rPr lang="en-US" smtClean="0"/>
              <a:t>10/24/16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EFB17-7FFE-D64B-A196-57121F5BF1D3}" type="slidenum">
              <a:rPr lang="en-US" smtClean="0"/>
              <a:t>‹#›</a:t>
            </a:fld>
            <a:endParaRPr lang="en-US" dirty="0"/>
          </a:p>
        </p:txBody>
      </p:sp>
    </p:spTree>
    <p:extLst>
      <p:ext uri="{BB962C8B-B14F-4D97-AF65-F5344CB8AC3E}">
        <p14:creationId xmlns:p14="http://schemas.microsoft.com/office/powerpoint/2010/main" val="319371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4.png"/><Relationship Id="rId6" Type="http://schemas.openxmlformats.org/officeDocument/2006/relationships/hyperlink" Target="http://esolepacks.com/teaching-packs/beatles-teaching-pack" TargetMode="External"/><Relationship Id="rId1" Type="http://schemas.microsoft.com/office/2007/relationships/media" Target="../media/media1.m4a"/><Relationship Id="rId2" Type="http://schemas.openxmlformats.org/officeDocument/2006/relationships/audio" Target="../media/media1.m4a"/></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3.jpg"/><Relationship Id="rId6" Type="http://schemas.openxmlformats.org/officeDocument/2006/relationships/image" Target="../media/image4.png"/><Relationship Id="rId1" Type="http://schemas.microsoft.com/office/2007/relationships/media" Target="../media/media1.m4a"/><Relationship Id="rId2" Type="http://schemas.openxmlformats.org/officeDocument/2006/relationships/audio" Target="../media/media1.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image" Target="../media/image4.png"/><Relationship Id="rId1" Type="http://schemas.microsoft.com/office/2007/relationships/media" Target="../media/media2.m4a"/><Relationship Id="rId2" Type="http://schemas.openxmlformats.org/officeDocument/2006/relationships/audio" Target="../media/media2.m4a"/></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youtu.be/S-rB0pHI9f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7645" y="5844244"/>
            <a:ext cx="7272181" cy="461665"/>
          </a:xfrm>
          <a:prstGeom prst="rect">
            <a:avLst/>
          </a:prstGeom>
          <a:noFill/>
        </p:spPr>
        <p:txBody>
          <a:bodyPr wrap="square" rtlCol="0">
            <a:spAutoFit/>
          </a:bodyPr>
          <a:lstStyle/>
          <a:p>
            <a:pPr algn="ctr"/>
            <a:r>
              <a:rPr lang="en-US" sz="2400" b="1" dirty="0" smtClean="0">
                <a:latin typeface="Bookman Old Style"/>
                <a:cs typeface="Bookman Old Style"/>
              </a:rPr>
              <a:t>Describe this photo</a:t>
            </a:r>
            <a:endParaRPr lang="en-US" sz="2400" b="1" dirty="0">
              <a:latin typeface="Bookman Old Style"/>
              <a:cs typeface="Bookman Old Style"/>
            </a:endParaRPr>
          </a:p>
        </p:txBody>
      </p:sp>
      <p:pic>
        <p:nvPicPr>
          <p:cNvPr id="4" name="Picture 3"/>
          <p:cNvPicPr>
            <a:picLocks noChangeAspect="1"/>
          </p:cNvPicPr>
          <p:nvPr/>
        </p:nvPicPr>
        <p:blipFill>
          <a:blip r:embed="rId3"/>
          <a:stretch>
            <a:fillRect/>
          </a:stretch>
        </p:blipFill>
        <p:spPr>
          <a:xfrm>
            <a:off x="1311235" y="406258"/>
            <a:ext cx="6985000" cy="5232400"/>
          </a:xfrm>
          <a:prstGeom prst="rect">
            <a:avLst/>
          </a:prstGeom>
        </p:spPr>
      </p:pic>
    </p:spTree>
    <p:extLst>
      <p:ext uri="{BB962C8B-B14F-4D97-AF65-F5344CB8AC3E}">
        <p14:creationId xmlns:p14="http://schemas.microsoft.com/office/powerpoint/2010/main" val="4247892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904"/>
          <a:stretch/>
        </p:blipFill>
        <p:spPr>
          <a:xfrm>
            <a:off x="534425" y="390554"/>
            <a:ext cx="3693717" cy="44765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906" y="1572523"/>
            <a:ext cx="3612838" cy="2112592"/>
          </a:xfrm>
          <a:prstGeom prst="rect">
            <a:avLst/>
          </a:prstGeom>
        </p:spPr>
      </p:pic>
      <p:sp>
        <p:nvSpPr>
          <p:cNvPr id="3" name="TextBox 2"/>
          <p:cNvSpPr txBox="1"/>
          <p:nvPr/>
        </p:nvSpPr>
        <p:spPr>
          <a:xfrm>
            <a:off x="1707237" y="4867084"/>
            <a:ext cx="1846858" cy="461665"/>
          </a:xfrm>
          <a:prstGeom prst="rect">
            <a:avLst/>
          </a:prstGeom>
          <a:noFill/>
        </p:spPr>
        <p:txBody>
          <a:bodyPr wrap="square" rtlCol="0">
            <a:spAutoFit/>
          </a:bodyPr>
          <a:lstStyle/>
          <a:p>
            <a:r>
              <a:rPr lang="en-GB" sz="2400" b="1" dirty="0" smtClean="0">
                <a:latin typeface="Georgia" panose="02040502050405020303" pitchFamily="18" charset="0"/>
              </a:rPr>
              <a:t>1963</a:t>
            </a:r>
            <a:endParaRPr lang="en-GB" sz="2400" b="1" dirty="0">
              <a:latin typeface="Georgia" panose="02040502050405020303" pitchFamily="18" charset="0"/>
            </a:endParaRPr>
          </a:p>
        </p:txBody>
      </p:sp>
      <p:sp>
        <p:nvSpPr>
          <p:cNvPr id="6" name="TextBox 5"/>
          <p:cNvSpPr txBox="1"/>
          <p:nvPr/>
        </p:nvSpPr>
        <p:spPr>
          <a:xfrm>
            <a:off x="6035289" y="3917009"/>
            <a:ext cx="1846858" cy="461665"/>
          </a:xfrm>
          <a:prstGeom prst="rect">
            <a:avLst/>
          </a:prstGeom>
          <a:noFill/>
        </p:spPr>
        <p:txBody>
          <a:bodyPr wrap="square" rtlCol="0">
            <a:spAutoFit/>
          </a:bodyPr>
          <a:lstStyle/>
          <a:p>
            <a:r>
              <a:rPr lang="en-GB" sz="2400" b="1" dirty="0" smtClean="0">
                <a:latin typeface="Georgia" panose="02040502050405020303" pitchFamily="18" charset="0"/>
              </a:rPr>
              <a:t>1967</a:t>
            </a:r>
            <a:endParaRPr lang="en-GB" sz="2400" b="1" dirty="0">
              <a:latin typeface="Georgia" panose="02040502050405020303" pitchFamily="18" charset="0"/>
            </a:endParaRPr>
          </a:p>
        </p:txBody>
      </p:sp>
    </p:spTree>
    <p:extLst>
      <p:ext uri="{BB962C8B-B14F-4D97-AF65-F5344CB8AC3E}">
        <p14:creationId xmlns:p14="http://schemas.microsoft.com/office/powerpoint/2010/main" val="354279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nnylanepo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84297" y="5040587"/>
            <a:ext cx="812800" cy="812800"/>
          </a:xfrm>
          <a:prstGeom prst="rect">
            <a:avLst/>
          </a:prstGeom>
        </p:spPr>
      </p:pic>
      <p:sp>
        <p:nvSpPr>
          <p:cNvPr id="2" name="TextBox 1"/>
          <p:cNvSpPr txBox="1"/>
          <p:nvPr/>
        </p:nvSpPr>
        <p:spPr>
          <a:xfrm>
            <a:off x="1438738" y="2967335"/>
            <a:ext cx="6258910" cy="923330"/>
          </a:xfrm>
          <a:prstGeom prst="rect">
            <a:avLst/>
          </a:prstGeom>
          <a:noFill/>
        </p:spPr>
        <p:txBody>
          <a:bodyPr wrap="square" rtlCol="0">
            <a:spAutoFit/>
          </a:bodyPr>
          <a:lstStyle/>
          <a:p>
            <a:r>
              <a:rPr lang="en-GB" dirty="0" smtClean="0"/>
              <a:t>Taken from </a:t>
            </a:r>
          </a:p>
          <a:p>
            <a:r>
              <a:rPr lang="en-GB" sz="3600" dirty="0" smtClean="0">
                <a:solidFill>
                  <a:srgbClr val="FF0000"/>
                </a:solidFill>
                <a:hlinkClick r:id="rId6"/>
              </a:rPr>
              <a:t>The Beatles Teaching Pack</a:t>
            </a:r>
            <a:endParaRPr lang="en-GB" sz="3600" dirty="0">
              <a:solidFill>
                <a:srgbClr val="FF0000"/>
              </a:solidFill>
            </a:endParaRPr>
          </a:p>
        </p:txBody>
      </p:sp>
    </p:spTree>
    <p:extLst>
      <p:ext uri="{BB962C8B-B14F-4D97-AF65-F5344CB8AC3E}">
        <p14:creationId xmlns:p14="http://schemas.microsoft.com/office/powerpoint/2010/main" val="234809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nny_Lane_sign,_Liverpool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086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5570-V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0"/>
            <a:ext cx="6901186" cy="6858000"/>
          </a:xfrm>
          <a:prstGeom prst="rect">
            <a:avLst/>
          </a:prstGeom>
        </p:spPr>
      </p:pic>
    </p:spTree>
    <p:extLst>
      <p:ext uri="{BB962C8B-B14F-4D97-AF65-F5344CB8AC3E}">
        <p14:creationId xmlns:p14="http://schemas.microsoft.com/office/powerpoint/2010/main" val="4060632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5570-V2-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600" y="0"/>
            <a:ext cx="6901186" cy="6858000"/>
          </a:xfrm>
          <a:prstGeom prst="rect">
            <a:avLst/>
          </a:prstGeom>
        </p:spPr>
      </p:pic>
      <p:pic>
        <p:nvPicPr>
          <p:cNvPr id="4" name="pennylanepo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1793" y="3022600"/>
            <a:ext cx="812800" cy="812800"/>
          </a:xfrm>
          <a:prstGeom prst="rect">
            <a:avLst/>
          </a:prstGeom>
        </p:spPr>
      </p:pic>
    </p:spTree>
    <p:extLst>
      <p:ext uri="{BB962C8B-B14F-4D97-AF65-F5344CB8AC3E}">
        <p14:creationId xmlns:p14="http://schemas.microsoft.com/office/powerpoint/2010/main" val="1610475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nnylanepo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76582" y="4329362"/>
            <a:ext cx="812800" cy="812800"/>
          </a:xfrm>
          <a:prstGeom prst="rect">
            <a:avLst/>
          </a:prstGeom>
        </p:spPr>
      </p:pic>
      <p:sp>
        <p:nvSpPr>
          <p:cNvPr id="2" name="TextBox 1"/>
          <p:cNvSpPr txBox="1"/>
          <p:nvPr/>
        </p:nvSpPr>
        <p:spPr>
          <a:xfrm>
            <a:off x="539646" y="798990"/>
            <a:ext cx="8304551" cy="2769989"/>
          </a:xfrm>
          <a:prstGeom prst="rect">
            <a:avLst/>
          </a:prstGeom>
          <a:noFill/>
        </p:spPr>
        <p:txBody>
          <a:bodyPr wrap="square" rtlCol="0">
            <a:spAutoFit/>
          </a:bodyPr>
          <a:lstStyle/>
          <a:p>
            <a:pPr>
              <a:spcAft>
                <a:spcPts val="600"/>
              </a:spcAft>
            </a:pPr>
            <a:r>
              <a:rPr lang="en-US" sz="2400" b="1" dirty="0" smtClean="0">
                <a:latin typeface="Bookman Old Style" panose="02050604050505020204" pitchFamily="18" charset="0"/>
              </a:rPr>
              <a:t>Listen again. Write the answers to these questions</a:t>
            </a:r>
            <a:r>
              <a:rPr lang="en-US" dirty="0" smtClean="0">
                <a:latin typeface="Bookman Old Style" panose="02050604050505020204" pitchFamily="18" charset="0"/>
              </a:rPr>
              <a:t>. </a:t>
            </a:r>
          </a:p>
          <a:p>
            <a:pPr marL="342900" indent="-342900">
              <a:spcAft>
                <a:spcPts val="600"/>
              </a:spcAft>
              <a:buAutoNum type="alphaLcParenR"/>
            </a:pPr>
            <a:r>
              <a:rPr lang="en-US" sz="2000" dirty="0" smtClean="0">
                <a:latin typeface="Bookman Old Style" panose="02050604050505020204" pitchFamily="18" charset="0"/>
              </a:rPr>
              <a:t>Which two occupations are mentioned?</a:t>
            </a:r>
          </a:p>
          <a:p>
            <a:pPr marL="342900" indent="-342900">
              <a:spcAft>
                <a:spcPts val="600"/>
              </a:spcAft>
              <a:buAutoNum type="alphaLcParenR"/>
            </a:pPr>
            <a:r>
              <a:rPr lang="en-US" sz="2000" dirty="0" smtClean="0">
                <a:latin typeface="Bookman Old Style" panose="02050604050505020204" pitchFamily="18" charset="0"/>
              </a:rPr>
              <a:t>Who shows photos of customers in his shop?</a:t>
            </a:r>
          </a:p>
          <a:p>
            <a:pPr marL="342900" indent="-342900">
              <a:spcAft>
                <a:spcPts val="600"/>
              </a:spcAft>
              <a:buAutoNum type="alphaLcParenR"/>
            </a:pPr>
            <a:r>
              <a:rPr lang="en-US" sz="2000" dirty="0" smtClean="0">
                <a:latin typeface="Bookman Old Style" panose="02050604050505020204" pitchFamily="18" charset="0"/>
              </a:rPr>
              <a:t>What is the weather like?</a:t>
            </a:r>
          </a:p>
          <a:p>
            <a:pPr marL="342900" indent="-342900">
              <a:spcAft>
                <a:spcPts val="600"/>
              </a:spcAft>
              <a:buAutoNum type="alphaLcParenR"/>
            </a:pPr>
            <a:r>
              <a:rPr lang="en-US" sz="2000" dirty="0" smtClean="0">
                <a:latin typeface="Bookman Old Style" panose="02050604050505020204" pitchFamily="18" charset="0"/>
              </a:rPr>
              <a:t>Who is laughing?</a:t>
            </a:r>
          </a:p>
          <a:p>
            <a:pPr marL="342900" indent="-342900">
              <a:spcAft>
                <a:spcPts val="600"/>
              </a:spcAft>
              <a:buAutoNum type="alphaLcParenR"/>
            </a:pPr>
            <a:r>
              <a:rPr lang="en-US" sz="2000" dirty="0" smtClean="0">
                <a:latin typeface="Bookman Old Style" panose="02050604050505020204" pitchFamily="18" charset="0"/>
              </a:rPr>
              <a:t>Who doesn’t wear a rain coat?</a:t>
            </a:r>
          </a:p>
          <a:p>
            <a:pPr marL="342900" indent="-342900">
              <a:spcAft>
                <a:spcPts val="600"/>
              </a:spcAft>
              <a:buAutoNum type="alphaLcParenR"/>
            </a:pPr>
            <a:r>
              <a:rPr lang="en-US" sz="2000" dirty="0" smtClean="0">
                <a:latin typeface="Bookman Old Style" panose="02050604050505020204" pitchFamily="18" charset="0"/>
              </a:rPr>
              <a:t>What colour is the sky? Why is it ‘suburban’?</a:t>
            </a:r>
          </a:p>
        </p:txBody>
      </p:sp>
    </p:spTree>
    <p:extLst>
      <p:ext uri="{BB962C8B-B14F-4D97-AF65-F5344CB8AC3E}">
        <p14:creationId xmlns:p14="http://schemas.microsoft.com/office/powerpoint/2010/main" val="3233923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40" fill="hold"/>
                                        <p:tgtEl>
                                          <p:spTgt spid="4"/>
                                        </p:tgtEl>
                                      </p:cBhvr>
                                    </p:cmd>
                                  </p:childTnLst>
                                </p:cTn>
                              </p:par>
                            </p:childTnLst>
                          </p:cTn>
                        </p:par>
                      </p:childTnLst>
                    </p:cTn>
                  </p:par>
                </p:childTnLst>
              </p:cTn>
              <p:nextCondLst>
                <p:cond evt="onClick" delay="0">
                  <p:tgtEl>
                    <p:spTgt spid="4"/>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636" y="2967335"/>
            <a:ext cx="8319541" cy="1141274"/>
          </a:xfrm>
          <a:prstGeom prst="rect">
            <a:avLst/>
          </a:prstGeom>
        </p:spPr>
        <p:txBody>
          <a:bodyPr wrap="square">
            <a:spAutoFit/>
          </a:bodyPr>
          <a:lstStyle/>
          <a:p>
            <a:pPr>
              <a:lnSpc>
                <a:spcPct val="150000"/>
              </a:lnSpc>
            </a:pPr>
            <a:r>
              <a:rPr lang="en-US" sz="2400" dirty="0" smtClean="0">
                <a:latin typeface="Bookman Old Style" panose="02050604050505020204" pitchFamily="18" charset="0"/>
              </a:rPr>
              <a:t>Penny Lane </a:t>
            </a:r>
            <a:r>
              <a:rPr lang="en-US" sz="2400" b="1" dirty="0" smtClean="0">
                <a:latin typeface="Bookman Old Style" panose="02050604050505020204" pitchFamily="18" charset="0"/>
              </a:rPr>
              <a:t>there is a barber showing</a:t>
            </a:r>
            <a:r>
              <a:rPr lang="en-US" sz="2400" dirty="0" smtClean="0">
                <a:latin typeface="Bookman Old Style" panose="02050604050505020204" pitchFamily="18" charset="0"/>
              </a:rPr>
              <a:t> photographs</a:t>
            </a:r>
          </a:p>
          <a:p>
            <a:pPr>
              <a:lnSpc>
                <a:spcPct val="150000"/>
              </a:lnSpc>
            </a:pPr>
            <a:r>
              <a:rPr lang="en-US" sz="2400" dirty="0" smtClean="0">
                <a:latin typeface="Bookman Old Style" panose="02050604050505020204" pitchFamily="18" charset="0"/>
              </a:rPr>
              <a:t>Of every head </a:t>
            </a:r>
            <a:r>
              <a:rPr lang="en-US" sz="2400" b="1" dirty="0" smtClean="0">
                <a:latin typeface="Bookman Old Style" panose="02050604050505020204" pitchFamily="18" charset="0"/>
              </a:rPr>
              <a:t>he's had </a:t>
            </a:r>
            <a:r>
              <a:rPr lang="en-US" sz="2400" dirty="0" smtClean="0">
                <a:latin typeface="Bookman Old Style" panose="02050604050505020204" pitchFamily="18" charset="0"/>
              </a:rPr>
              <a:t>the pleasure </a:t>
            </a:r>
            <a:r>
              <a:rPr lang="en-US" sz="2400" b="1" dirty="0" smtClean="0">
                <a:latin typeface="Bookman Old Style" panose="02050604050505020204" pitchFamily="18" charset="0"/>
              </a:rPr>
              <a:t>to know</a:t>
            </a:r>
            <a:r>
              <a:rPr lang="en-US" sz="2400" dirty="0" smtClean="0"/>
              <a:t>.</a:t>
            </a:r>
            <a:endParaRPr lang="en-US" sz="2400" dirty="0"/>
          </a:p>
        </p:txBody>
      </p:sp>
      <p:sp>
        <p:nvSpPr>
          <p:cNvPr id="4" name="TextBox 3"/>
          <p:cNvSpPr txBox="1"/>
          <p:nvPr/>
        </p:nvSpPr>
        <p:spPr>
          <a:xfrm>
            <a:off x="279864" y="322854"/>
            <a:ext cx="3939616" cy="461665"/>
          </a:xfrm>
          <a:prstGeom prst="rect">
            <a:avLst/>
          </a:prstGeom>
          <a:noFill/>
        </p:spPr>
        <p:txBody>
          <a:bodyPr wrap="square" rtlCol="0">
            <a:spAutoFit/>
          </a:bodyPr>
          <a:lstStyle/>
          <a:p>
            <a:r>
              <a:rPr lang="en-US" sz="2400" b="1" dirty="0">
                <a:latin typeface="Bookman Old Style"/>
                <a:cs typeface="Bookman Old Style"/>
              </a:rPr>
              <a:t>G</a:t>
            </a:r>
            <a:r>
              <a:rPr lang="en-US" sz="2400" b="1" dirty="0" smtClean="0">
                <a:latin typeface="Bookman Old Style"/>
                <a:cs typeface="Bookman Old Style"/>
              </a:rPr>
              <a:t>rammar</a:t>
            </a:r>
            <a:endParaRPr lang="en-US" sz="2400" b="1" dirty="0">
              <a:latin typeface="Bookman Old Style"/>
              <a:cs typeface="Bookman Old Style"/>
            </a:endParaRPr>
          </a:p>
        </p:txBody>
      </p:sp>
    </p:spTree>
    <p:extLst>
      <p:ext uri="{BB962C8B-B14F-4D97-AF65-F5344CB8AC3E}">
        <p14:creationId xmlns:p14="http://schemas.microsoft.com/office/powerpoint/2010/main" val="2481361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2967335"/>
            <a:ext cx="8336280" cy="1200329"/>
          </a:xfrm>
          <a:prstGeom prst="rect">
            <a:avLst/>
          </a:prstGeom>
        </p:spPr>
        <p:txBody>
          <a:bodyPr wrap="square">
            <a:spAutoFit/>
          </a:bodyPr>
          <a:lstStyle/>
          <a:p>
            <a:pPr>
              <a:lnSpc>
                <a:spcPct val="150000"/>
              </a:lnSpc>
            </a:pPr>
            <a:r>
              <a:rPr lang="en-US" sz="2400" b="1" dirty="0" smtClean="0">
                <a:latin typeface="Bookman Old Style" panose="02050604050505020204" pitchFamily="18" charset="0"/>
              </a:rPr>
              <a:t>{  }</a:t>
            </a:r>
            <a:r>
              <a:rPr lang="en-US" sz="2400" dirty="0" smtClean="0">
                <a:latin typeface="Bookman Old Style" panose="02050604050505020204" pitchFamily="18" charset="0"/>
              </a:rPr>
              <a:t>Penny Lane there is a barber showing photographs.</a:t>
            </a:r>
          </a:p>
          <a:p>
            <a:pPr>
              <a:lnSpc>
                <a:spcPct val="150000"/>
              </a:lnSpc>
            </a:pPr>
            <a:r>
              <a:rPr lang="en-US" sz="2400" dirty="0" smtClean="0">
                <a:latin typeface="Bookman Old Style" panose="02050604050505020204" pitchFamily="18" charset="0"/>
              </a:rPr>
              <a:t>Of every head he's had</a:t>
            </a:r>
            <a:r>
              <a:rPr lang="en-US" sz="2400" b="1" dirty="0" smtClean="0">
                <a:latin typeface="Bookman Old Style" panose="02050604050505020204" pitchFamily="18" charset="0"/>
              </a:rPr>
              <a:t> </a:t>
            </a:r>
            <a:r>
              <a:rPr lang="en-US" sz="2400" dirty="0" smtClean="0">
                <a:latin typeface="Bookman Old Style" panose="02050604050505020204" pitchFamily="18" charset="0"/>
              </a:rPr>
              <a:t>the pleasure </a:t>
            </a:r>
            <a:r>
              <a:rPr lang="en-US" sz="2400" b="1" dirty="0" smtClean="0">
                <a:latin typeface="Bookman Old Style" panose="02050604050505020204" pitchFamily="18" charset="0"/>
              </a:rPr>
              <a:t>to know</a:t>
            </a:r>
            <a:r>
              <a:rPr lang="en-US" sz="2400" dirty="0" smtClean="0">
                <a:latin typeface="Bookman Old Style" panose="02050604050505020204" pitchFamily="18" charset="0"/>
              </a:rPr>
              <a:t>.</a:t>
            </a:r>
            <a:endParaRPr lang="en-US" sz="2400" dirty="0">
              <a:latin typeface="Bookman Old Style" panose="02050604050505020204" pitchFamily="18" charset="0"/>
            </a:endParaRPr>
          </a:p>
        </p:txBody>
      </p:sp>
      <p:sp>
        <p:nvSpPr>
          <p:cNvPr id="4" name="TextBox 3"/>
          <p:cNvSpPr txBox="1"/>
          <p:nvPr/>
        </p:nvSpPr>
        <p:spPr>
          <a:xfrm>
            <a:off x="279864" y="322854"/>
            <a:ext cx="3939616" cy="461665"/>
          </a:xfrm>
          <a:prstGeom prst="rect">
            <a:avLst/>
          </a:prstGeom>
          <a:noFill/>
        </p:spPr>
        <p:txBody>
          <a:bodyPr wrap="square" rtlCol="0">
            <a:spAutoFit/>
          </a:bodyPr>
          <a:lstStyle/>
          <a:p>
            <a:r>
              <a:rPr lang="en-US" sz="2400" b="1" dirty="0" smtClean="0">
                <a:latin typeface="Bookman Old Style"/>
                <a:cs typeface="Bookman Old Style"/>
              </a:rPr>
              <a:t>Advanced grammar</a:t>
            </a:r>
            <a:endParaRPr lang="en-US" sz="2400" b="1" dirty="0">
              <a:latin typeface="Bookman Old Style"/>
              <a:cs typeface="Bookman Old Style"/>
            </a:endParaRPr>
          </a:p>
        </p:txBody>
      </p:sp>
    </p:spTree>
    <p:extLst>
      <p:ext uri="{BB962C8B-B14F-4D97-AF65-F5344CB8AC3E}">
        <p14:creationId xmlns:p14="http://schemas.microsoft.com/office/powerpoint/2010/main" val="331862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864" y="322854"/>
            <a:ext cx="6525670" cy="461665"/>
          </a:xfrm>
          <a:prstGeom prst="rect">
            <a:avLst/>
          </a:prstGeom>
          <a:noFill/>
        </p:spPr>
        <p:txBody>
          <a:bodyPr wrap="square" rtlCol="0">
            <a:spAutoFit/>
          </a:bodyPr>
          <a:lstStyle/>
          <a:p>
            <a:r>
              <a:rPr lang="en-US" sz="2400" b="1" dirty="0" smtClean="0">
                <a:latin typeface="Bookman Old Style"/>
                <a:cs typeface="Bookman Old Style"/>
              </a:rPr>
              <a:t>Extension activities: Writing</a:t>
            </a:r>
            <a:endParaRPr lang="en-US" sz="2400" b="1" dirty="0">
              <a:latin typeface="Bookman Old Style"/>
              <a:cs typeface="Bookman Old Style"/>
            </a:endParaRPr>
          </a:p>
        </p:txBody>
      </p:sp>
      <p:sp>
        <p:nvSpPr>
          <p:cNvPr id="3" name="TextBox 2"/>
          <p:cNvSpPr txBox="1"/>
          <p:nvPr/>
        </p:nvSpPr>
        <p:spPr>
          <a:xfrm>
            <a:off x="361061" y="1857720"/>
            <a:ext cx="8153400" cy="3724096"/>
          </a:xfrm>
          <a:prstGeom prst="rect">
            <a:avLst/>
          </a:prstGeom>
          <a:noFill/>
        </p:spPr>
        <p:txBody>
          <a:bodyPr wrap="square" rtlCol="0">
            <a:spAutoFit/>
          </a:bodyPr>
          <a:lstStyle/>
          <a:p>
            <a:pPr algn="ctr">
              <a:lnSpc>
                <a:spcPct val="150000"/>
              </a:lnSpc>
              <a:spcAft>
                <a:spcPts val="600"/>
              </a:spcAft>
            </a:pPr>
            <a:r>
              <a:rPr lang="nl-NL" sz="2400" b="1" dirty="0">
                <a:latin typeface="Bookman Old Style" panose="02050604050505020204" pitchFamily="18" charset="0"/>
              </a:rPr>
              <a:t>	</a:t>
            </a:r>
            <a:r>
              <a:rPr lang="nl-NL" sz="2400" b="1" dirty="0" smtClean="0">
                <a:latin typeface="Bookman Old Style" panose="02050604050505020204" pitchFamily="18" charset="0"/>
              </a:rPr>
              <a:t>Either:</a:t>
            </a:r>
          </a:p>
          <a:p>
            <a:pPr>
              <a:lnSpc>
                <a:spcPct val="150000"/>
              </a:lnSpc>
              <a:spcAft>
                <a:spcPts val="600"/>
              </a:spcAft>
            </a:pPr>
            <a:r>
              <a:rPr lang="nl-NL" sz="2400" dirty="0" smtClean="0">
                <a:latin typeface="Bookman Old Style" panose="02050604050505020204" pitchFamily="18" charset="0"/>
              </a:rPr>
              <a:t>a)Write about a street that </a:t>
            </a:r>
            <a:r>
              <a:rPr lang="nl-NL" sz="2400" u="sng" dirty="0" smtClean="0">
                <a:latin typeface="Bookman Old Style" panose="02050604050505020204" pitchFamily="18" charset="0"/>
              </a:rPr>
              <a:t>you</a:t>
            </a:r>
            <a:r>
              <a:rPr lang="nl-NL" sz="2400" dirty="0" smtClean="0">
                <a:latin typeface="Bookman Old Style" panose="02050604050505020204" pitchFamily="18" charset="0"/>
              </a:rPr>
              <a:t> know. </a:t>
            </a:r>
            <a:endParaRPr lang="nl-NL" sz="2400" dirty="0">
              <a:latin typeface="Bookman Old Style" panose="02050604050505020204" pitchFamily="18" charset="0"/>
            </a:endParaRPr>
          </a:p>
          <a:p>
            <a:pPr>
              <a:lnSpc>
                <a:spcPct val="150000"/>
              </a:lnSpc>
              <a:spcAft>
                <a:spcPts val="600"/>
              </a:spcAft>
            </a:pPr>
            <a:r>
              <a:rPr lang="nl-NL" sz="2400" dirty="0" smtClean="0">
                <a:latin typeface="Bookman Old Style" panose="02050604050505020204" pitchFamily="18" charset="0"/>
              </a:rPr>
              <a:t>‘In {</a:t>
            </a:r>
            <a:r>
              <a:rPr lang="nl-NL" sz="2400" i="1" dirty="0" smtClean="0">
                <a:latin typeface="Bookman Old Style" panose="02050604050505020204" pitchFamily="18" charset="0"/>
              </a:rPr>
              <a:t>your chosen street}</a:t>
            </a:r>
            <a:r>
              <a:rPr lang="nl-NL" sz="2400" dirty="0" smtClean="0">
                <a:latin typeface="Bookman Old Style" panose="02050604050505020204" pitchFamily="18" charset="0"/>
              </a:rPr>
              <a:t> there is a ....</a:t>
            </a:r>
          </a:p>
          <a:p>
            <a:pPr algn="ctr">
              <a:lnSpc>
                <a:spcPct val="150000"/>
              </a:lnSpc>
              <a:spcAft>
                <a:spcPts val="600"/>
              </a:spcAft>
            </a:pPr>
            <a:r>
              <a:rPr lang="nl-NL" sz="2400" b="1" dirty="0" smtClean="0">
                <a:latin typeface="Bookman Old Style" panose="02050604050505020204" pitchFamily="18" charset="0"/>
              </a:rPr>
              <a:t>or</a:t>
            </a:r>
          </a:p>
          <a:p>
            <a:pPr>
              <a:lnSpc>
                <a:spcPct val="150000"/>
              </a:lnSpc>
              <a:spcAft>
                <a:spcPts val="600"/>
              </a:spcAft>
            </a:pPr>
            <a:r>
              <a:rPr lang="nl-NL" sz="2400" dirty="0" smtClean="0">
                <a:latin typeface="Bookman Old Style" panose="02050604050505020204" pitchFamily="18" charset="0"/>
              </a:rPr>
              <a:t>b) You are </a:t>
            </a:r>
            <a:r>
              <a:rPr lang="nl-NL" sz="2400" u="sng" dirty="0" smtClean="0">
                <a:latin typeface="Bookman Old Style" panose="02050604050505020204" pitchFamily="18" charset="0"/>
              </a:rPr>
              <a:t>either</a:t>
            </a:r>
            <a:r>
              <a:rPr lang="nl-NL" sz="2400" dirty="0" smtClean="0">
                <a:latin typeface="Bookman Old Style" panose="02050604050505020204" pitchFamily="18" charset="0"/>
              </a:rPr>
              <a:t> the banker </a:t>
            </a:r>
            <a:r>
              <a:rPr lang="nl-NL" sz="2400" u="sng" dirty="0" smtClean="0">
                <a:latin typeface="Bookman Old Style" panose="02050604050505020204" pitchFamily="18" charset="0"/>
              </a:rPr>
              <a:t>or</a:t>
            </a:r>
            <a:r>
              <a:rPr lang="nl-NL" sz="2400" dirty="0" smtClean="0">
                <a:latin typeface="Bookman Old Style" panose="02050604050505020204" pitchFamily="18" charset="0"/>
              </a:rPr>
              <a:t> the barber. Write about a typical day in your life</a:t>
            </a:r>
            <a:endParaRPr lang="nl-NL" sz="2400" u="sng" dirty="0">
              <a:latin typeface="Bookman Old Style" panose="02050604050505020204" pitchFamily="18" charset="0"/>
            </a:endParaRPr>
          </a:p>
        </p:txBody>
      </p:sp>
    </p:spTree>
    <p:extLst>
      <p:ext uri="{BB962C8B-B14F-4D97-AF65-F5344CB8AC3E}">
        <p14:creationId xmlns:p14="http://schemas.microsoft.com/office/powerpoint/2010/main" val="393342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863" y="322854"/>
            <a:ext cx="8414479" cy="461665"/>
          </a:xfrm>
          <a:prstGeom prst="rect">
            <a:avLst/>
          </a:prstGeom>
          <a:noFill/>
        </p:spPr>
        <p:txBody>
          <a:bodyPr wrap="square" rtlCol="0">
            <a:spAutoFit/>
          </a:bodyPr>
          <a:lstStyle/>
          <a:p>
            <a:r>
              <a:rPr lang="en-US" sz="2400" b="1" dirty="0" smtClean="0">
                <a:latin typeface="Bookman Old Style"/>
                <a:cs typeface="Bookman Old Style"/>
              </a:rPr>
              <a:t>Extension activities: Listening/Writing/Speaking </a:t>
            </a:r>
            <a:endParaRPr lang="en-US" sz="2400" b="1" dirty="0">
              <a:latin typeface="Bookman Old Style"/>
              <a:cs typeface="Bookman Old Style"/>
            </a:endParaRPr>
          </a:p>
        </p:txBody>
      </p:sp>
      <p:sp>
        <p:nvSpPr>
          <p:cNvPr id="3" name="TextBox 2"/>
          <p:cNvSpPr txBox="1"/>
          <p:nvPr/>
        </p:nvSpPr>
        <p:spPr>
          <a:xfrm>
            <a:off x="540943" y="1997895"/>
            <a:ext cx="8153400" cy="3724096"/>
          </a:xfrm>
          <a:prstGeom prst="rect">
            <a:avLst/>
          </a:prstGeom>
          <a:noFill/>
        </p:spPr>
        <p:txBody>
          <a:bodyPr wrap="square" rtlCol="0">
            <a:spAutoFit/>
          </a:bodyPr>
          <a:lstStyle/>
          <a:p>
            <a:pPr>
              <a:lnSpc>
                <a:spcPct val="150000"/>
              </a:lnSpc>
              <a:spcAft>
                <a:spcPts val="600"/>
              </a:spcAft>
            </a:pPr>
            <a:r>
              <a:rPr lang="nl-NL" sz="2400" b="1" dirty="0" smtClean="0">
                <a:latin typeface="Bookman Old Style" panose="02050604050505020204" pitchFamily="18" charset="0"/>
              </a:rPr>
              <a:t>3. Watch</a:t>
            </a:r>
            <a:r>
              <a:rPr lang="nl-NL" sz="2400" dirty="0" smtClean="0">
                <a:latin typeface="Bookman Old Style" panose="02050604050505020204" pitchFamily="18" charset="0"/>
              </a:rPr>
              <a:t> this </a:t>
            </a:r>
            <a:r>
              <a:rPr lang="nl-NL" sz="2400" dirty="0" smtClean="0">
                <a:latin typeface="Bookman Old Style" panose="02050604050505020204" pitchFamily="18" charset="0"/>
                <a:hlinkClick r:id="rId3"/>
              </a:rPr>
              <a:t>promotional film </a:t>
            </a:r>
            <a:r>
              <a:rPr lang="nl-NL" sz="2400" dirty="0" smtClean="0">
                <a:latin typeface="Bookman Old Style" panose="02050604050505020204" pitchFamily="18" charset="0"/>
              </a:rPr>
              <a:t>made for PENNY LANE in 1967. Write down</a:t>
            </a:r>
            <a:r>
              <a:rPr lang="nl-NL" sz="2400" dirty="0" smtClean="0">
                <a:latin typeface="Bookman Old Style" panose="02050604050505020204" pitchFamily="18" charset="0"/>
              </a:rPr>
              <a:t>:</a:t>
            </a:r>
            <a:endParaRPr lang="nl-NL" sz="2400" dirty="0" smtClean="0">
              <a:latin typeface="Bookman Old Style" panose="02050604050505020204" pitchFamily="18" charset="0"/>
            </a:endParaRPr>
          </a:p>
          <a:p>
            <a:pPr marL="457200" indent="-457200">
              <a:lnSpc>
                <a:spcPct val="150000"/>
              </a:lnSpc>
              <a:spcAft>
                <a:spcPts val="600"/>
              </a:spcAft>
              <a:buAutoNum type="alphaLcParenR"/>
            </a:pPr>
            <a:r>
              <a:rPr lang="nl-NL" sz="2400" dirty="0" smtClean="0">
                <a:latin typeface="Bookman Old Style" panose="02050604050505020204" pitchFamily="18" charset="0"/>
              </a:rPr>
              <a:t>three things that are in the film but not the song.</a:t>
            </a:r>
          </a:p>
          <a:p>
            <a:pPr marL="457200" indent="-457200">
              <a:lnSpc>
                <a:spcPct val="150000"/>
              </a:lnSpc>
              <a:spcAft>
                <a:spcPts val="600"/>
              </a:spcAft>
              <a:buAutoNum type="alphaLcParenR"/>
            </a:pPr>
            <a:r>
              <a:rPr lang="nl-NL" sz="2400" dirty="0">
                <a:latin typeface="Bookman Old Style" panose="02050604050505020204" pitchFamily="18" charset="0"/>
              </a:rPr>
              <a:t>t</a:t>
            </a:r>
            <a:r>
              <a:rPr lang="nl-NL" sz="2400" dirty="0" smtClean="0">
                <a:latin typeface="Bookman Old Style" panose="02050604050505020204" pitchFamily="18" charset="0"/>
              </a:rPr>
              <a:t>hree things that are in the song but not the film.</a:t>
            </a:r>
          </a:p>
          <a:p>
            <a:pPr marL="457200" indent="-457200">
              <a:lnSpc>
                <a:spcPct val="150000"/>
              </a:lnSpc>
              <a:spcAft>
                <a:spcPts val="600"/>
              </a:spcAft>
              <a:buAutoNum type="alphaLcParenR"/>
            </a:pPr>
            <a:r>
              <a:rPr lang="nl-NL" sz="2400" dirty="0" smtClean="0">
                <a:latin typeface="Bookman Old Style" panose="02050604050505020204" pitchFamily="18" charset="0"/>
              </a:rPr>
              <a:t>A </a:t>
            </a:r>
            <a:r>
              <a:rPr lang="nl-NL" sz="2400" dirty="0" err="1" smtClean="0">
                <a:latin typeface="Bookman Old Style" panose="02050604050505020204" pitchFamily="18" charset="0"/>
              </a:rPr>
              <a:t>place</a:t>
            </a:r>
            <a:r>
              <a:rPr lang="nl-NL" sz="2400" dirty="0" smtClean="0">
                <a:latin typeface="Bookman Old Style" panose="02050604050505020204" pitchFamily="18" charset="0"/>
              </a:rPr>
              <a:t> </a:t>
            </a:r>
            <a:r>
              <a:rPr lang="nl-NL" sz="2400" dirty="0" smtClean="0">
                <a:latin typeface="Bookman Old Style" panose="02050604050505020204" pitchFamily="18" charset="0"/>
              </a:rPr>
              <a:t>you saw on Slide 1 of this powerpoint!</a:t>
            </a:r>
          </a:p>
          <a:p>
            <a:pPr marL="457200" indent="-457200">
              <a:lnSpc>
                <a:spcPct val="150000"/>
              </a:lnSpc>
              <a:spcAft>
                <a:spcPts val="600"/>
              </a:spcAft>
              <a:buAutoNum type="alphaLcParenR"/>
            </a:pPr>
            <a:endParaRPr lang="nl-NL" sz="2400" dirty="0" smtClean="0">
              <a:latin typeface="Bookman Old Style" panose="02050604050505020204" pitchFamily="18" charset="0"/>
            </a:endParaRPr>
          </a:p>
        </p:txBody>
      </p:sp>
    </p:spTree>
    <p:extLst>
      <p:ext uri="{BB962C8B-B14F-4D97-AF65-F5344CB8AC3E}">
        <p14:creationId xmlns:p14="http://schemas.microsoft.com/office/powerpoint/2010/main" val="1508169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1984</TotalTime>
  <Words>1668</Words>
  <Application>Microsoft Macintosh PowerPoint</Application>
  <PresentationFormat>On-screen Show (4:3)</PresentationFormat>
  <Paragraphs>119</Paragraphs>
  <Slides>11</Slides>
  <Notes>11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Bookman Old Style</vt:lpstr>
      <vt:lpstr>Calibri</vt:lpstr>
      <vt:lpstr>Georgia</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M'Govern</dc:creator>
  <cp:keywords>beatles</cp:keywords>
  <cp:lastModifiedBy>Microsoft Office User</cp:lastModifiedBy>
  <cp:revision>55</cp:revision>
  <dcterms:created xsi:type="dcterms:W3CDTF">2016-04-11T09:32:16Z</dcterms:created>
  <dcterms:modified xsi:type="dcterms:W3CDTF">2016-10-24T18:43:15Z</dcterms:modified>
</cp:coreProperties>
</file>